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319" r:id="rId6"/>
    <p:sldId id="260" r:id="rId7"/>
    <p:sldId id="320" r:id="rId8"/>
    <p:sldId id="310" r:id="rId9"/>
    <p:sldId id="311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21" r:id="rId18"/>
    <p:sldId id="322" r:id="rId19"/>
    <p:sldId id="323" r:id="rId20"/>
    <p:sldId id="324" r:id="rId21"/>
    <p:sldId id="326" r:id="rId22"/>
    <p:sldId id="328" r:id="rId23"/>
    <p:sldId id="262" r:id="rId24"/>
    <p:sldId id="379" r:id="rId25"/>
    <p:sldId id="380" r:id="rId26"/>
    <p:sldId id="282" r:id="rId27"/>
    <p:sldId id="330" r:id="rId28"/>
    <p:sldId id="381" r:id="rId29"/>
    <p:sldId id="382" r:id="rId30"/>
    <p:sldId id="383" r:id="rId31"/>
    <p:sldId id="264" r:id="rId32"/>
    <p:sldId id="266" r:id="rId33"/>
    <p:sldId id="293" r:id="rId34"/>
    <p:sldId id="294" r:id="rId35"/>
    <p:sldId id="331" r:id="rId36"/>
    <p:sldId id="332" r:id="rId37"/>
    <p:sldId id="334" r:id="rId38"/>
    <p:sldId id="335" r:id="rId39"/>
    <p:sldId id="336" r:id="rId40"/>
    <p:sldId id="337" r:id="rId41"/>
    <p:sldId id="345" r:id="rId42"/>
    <p:sldId id="364" r:id="rId43"/>
    <p:sldId id="376" r:id="rId44"/>
    <p:sldId id="365" r:id="rId45"/>
    <p:sldId id="366" r:id="rId46"/>
    <p:sldId id="367" r:id="rId47"/>
    <p:sldId id="369" r:id="rId48"/>
    <p:sldId id="370" r:id="rId49"/>
    <p:sldId id="371" r:id="rId50"/>
    <p:sldId id="339" r:id="rId51"/>
    <p:sldId id="351" r:id="rId52"/>
    <p:sldId id="352" r:id="rId53"/>
    <p:sldId id="340" r:id="rId54"/>
    <p:sldId id="372" r:id="rId55"/>
    <p:sldId id="373" r:id="rId56"/>
    <p:sldId id="353" r:id="rId57"/>
    <p:sldId id="374" r:id="rId58"/>
    <p:sldId id="375" r:id="rId59"/>
    <p:sldId id="341" r:id="rId60"/>
    <p:sldId id="343" r:id="rId61"/>
    <p:sldId id="363" r:id="rId62"/>
    <p:sldId id="377" r:id="rId63"/>
    <p:sldId id="378" r:id="rId64"/>
    <p:sldId id="389" r:id="rId65"/>
    <p:sldId id="390" r:id="rId66"/>
    <p:sldId id="391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84" r:id="rId76"/>
    <p:sldId id="385" r:id="rId77"/>
    <p:sldId id="386" r:id="rId78"/>
    <p:sldId id="387" r:id="rId79"/>
    <p:sldId id="388" r:id="rId80"/>
    <p:sldId id="39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  <a:srgbClr val="1C1B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1"/>
    <p:restoredTop sz="94542"/>
  </p:normalViewPr>
  <p:slideViewPr>
    <p:cSldViewPr snapToGrid="0" snapToObjects="1">
      <p:cViewPr>
        <p:scale>
          <a:sx n="75" d="100"/>
          <a:sy n="75" d="100"/>
        </p:scale>
        <p:origin x="-844" y="-1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39F4-4D95-0F4A-9CEE-FC7FA03C437A}" type="datetimeFigureOut">
              <a:rPr lang="en-US" smtClean="0"/>
              <a:pPr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6794-87B0-CA48-A641-E50A638935E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3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9EAA-813C-4299-A8EF-659E5F29C5FA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40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784-9B87-4C45-9871-B41DD2DA139F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7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7AD7-668E-4631-B8F8-2794E55BBC00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535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55DA-7765-425F-B39D-08A0D2A0FC11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62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121A-5E33-4246-899F-2D38EBD53A03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6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4EA9-D67B-496E-97FC-3FA90EBE265D}" type="datetime1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91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0F815-E4B0-48A9-9307-99BF57F27E60}" type="datetime1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036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9513-09E7-4698-A6FE-FB99AACEF2B9}" type="datetime1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78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2CB5-D38D-431F-B98E-5BB2999CCE7B}" type="datetime1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65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5B0E-6C58-451B-9D59-5B5977C8EE59}" type="datetime1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33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5525-9455-4955-B413-5F3BCBADF9A4}" type="datetime1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05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76D92-A326-4DC6-B474-3604ABE11D41}" type="datetime1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51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2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33.png"/><Relationship Id="rId4" Type="http://schemas.openxmlformats.org/officeDocument/2006/relationships/image" Target="../media/image85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2.png"/><Relationship Id="rId4" Type="http://schemas.openxmlformats.org/officeDocument/2006/relationships/image" Target="../media/image104.png"/><Relationship Id="rId9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33514" y="342701"/>
            <a:ext cx="12409734" cy="3176876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2642"/>
            <a:ext cx="9144000" cy="17501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Attaques</a:t>
            </a:r>
            <a:r>
              <a:rPr lang="en-US" dirty="0" smtClean="0"/>
              <a:t> </a:t>
            </a:r>
            <a:r>
              <a:rPr lang="en-US" dirty="0" err="1" smtClean="0"/>
              <a:t>d’estimateurs</a:t>
            </a:r>
            <a:r>
              <a:rPr lang="en-US" dirty="0" smtClean="0"/>
              <a:t> d’état : </a:t>
            </a:r>
            <a:br>
              <a:rPr lang="en-US" dirty="0" smtClean="0"/>
            </a:br>
            <a:r>
              <a:rPr lang="en-US" dirty="0" err="1" smtClean="0"/>
              <a:t>Cas</a:t>
            </a:r>
            <a:r>
              <a:rPr lang="en-US" dirty="0" smtClean="0"/>
              <a:t>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5974999" y="4983712"/>
            <a:ext cx="6714902" cy="1537195"/>
            <a:chOff x="-435429" y="-397668"/>
            <a:chExt cx="7075714" cy="1618343"/>
          </a:xfrm>
        </p:grpSpPr>
        <p:sp>
          <p:nvSpPr>
            <p:cNvPr id="8" name="Rectangle 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5604996" y="5170233"/>
            <a:ext cx="7295773" cy="1101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Quentin </a:t>
            </a:r>
            <a:r>
              <a:rPr lang="en-US" dirty="0" err="1" smtClean="0"/>
              <a:t>Ducasse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1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numéro de diapositive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numéro de diapositive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Espace réservé du numéro de diapositive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 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7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7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7455" y="4117941"/>
            <a:ext cx="4814346" cy="2324684"/>
          </a:xfrm>
          <a:prstGeom prst="rect">
            <a:avLst/>
          </a:prstGeom>
          <a:ln w="50800">
            <a:noFill/>
          </a:ln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379732" flipH="1" flipV="1">
            <a:off x="3949644" y="2694749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23629" flipH="1" flipV="1">
            <a:off x="3818212" y="3344003"/>
            <a:ext cx="2355119" cy="142884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6294401" y="4558085"/>
            <a:ext cx="4044266" cy="1694233"/>
            <a:chOff x="6344516" y="4485464"/>
            <a:chExt cx="4044266" cy="169423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1093"/>
            <a:stretch>
              <a:fillRect/>
            </a:stretch>
          </p:blipFill>
          <p:spPr>
            <a:xfrm>
              <a:off x="6344516" y="4485464"/>
              <a:ext cx="3697696" cy="102819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8106" y="5368065"/>
              <a:ext cx="3850676" cy="811632"/>
            </a:xfrm>
            <a:prstGeom prst="rect">
              <a:avLst/>
            </a:prstGeom>
          </p:spPr>
        </p:pic>
      </p:grp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8268" y="4797091"/>
            <a:ext cx="3416920" cy="83315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603375" y="4338523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76698" y="2412236"/>
            <a:ext cx="10265876" cy="39691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0673" y="1922736"/>
            <a:ext cx="9900756" cy="4271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379449"/>
            <a:ext cx="10515600" cy="1325563"/>
          </a:xfrm>
        </p:spPr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505" y="2049919"/>
            <a:ext cx="10515600" cy="4351338"/>
          </a:xfrm>
        </p:spPr>
        <p:txBody>
          <a:bodyPr/>
          <a:lstStyle/>
          <a:p>
            <a:r>
              <a:rPr lang="en-US" dirty="0" err="1" smtClean="0"/>
              <a:t>Présentation</a:t>
            </a:r>
            <a:r>
              <a:rPr lang="en-US" dirty="0" smtClean="0"/>
              <a:t> &amp; </a:t>
            </a:r>
            <a:r>
              <a:rPr lang="en-US" dirty="0" err="1" smtClean="0"/>
              <a:t>Définitions</a:t>
            </a:r>
            <a:endParaRPr lang="en-US" dirty="0" smtClean="0"/>
          </a:p>
          <a:p>
            <a:r>
              <a:rPr lang="en-US" dirty="0" err="1" smtClean="0"/>
              <a:t>Étapes</a:t>
            </a:r>
            <a:r>
              <a:rPr lang="en-US" dirty="0" smtClean="0"/>
              <a:t>, </a:t>
            </a:r>
            <a:r>
              <a:rPr lang="en-US" dirty="0" err="1" smtClean="0"/>
              <a:t>Équations</a:t>
            </a:r>
            <a:r>
              <a:rPr lang="en-US" dirty="0" smtClean="0"/>
              <a:t> &amp; </a:t>
            </a:r>
            <a:r>
              <a:rPr lang="en-US" dirty="0" err="1" smtClean="0"/>
              <a:t>Exemple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&amp; </a:t>
            </a:r>
            <a:r>
              <a:rPr lang="en-US" dirty="0" err="1" smtClean="0"/>
              <a:t>Scénario</a:t>
            </a:r>
            <a:endParaRPr lang="en-US" dirty="0" smtClean="0"/>
          </a:p>
          <a:p>
            <a:r>
              <a:rPr lang="en-US" dirty="0" err="1" smtClean="0"/>
              <a:t>Jeux</a:t>
            </a:r>
            <a:r>
              <a:rPr lang="en-US" dirty="0" smtClean="0"/>
              <a:t> de </a:t>
            </a:r>
            <a:r>
              <a:rPr lang="en-US" dirty="0" err="1" smtClean="0"/>
              <a:t>données</a:t>
            </a:r>
            <a:endParaRPr lang="en-US" dirty="0" smtClean="0"/>
          </a:p>
          <a:p>
            <a:r>
              <a:rPr lang="en-US" dirty="0" smtClean="0"/>
              <a:t>Estimation</a:t>
            </a:r>
            <a:endParaRPr lang="en-US" dirty="0" smtClean="0"/>
          </a:p>
          <a:p>
            <a:r>
              <a:rPr lang="en-US" dirty="0" err="1" smtClean="0"/>
              <a:t>Détecteurs</a:t>
            </a:r>
            <a:r>
              <a:rPr lang="en-US" dirty="0" smtClean="0"/>
              <a:t> </a:t>
            </a:r>
            <a:r>
              <a:rPr lang="en-US" dirty="0" err="1" smtClean="0"/>
              <a:t>d’anomalies</a:t>
            </a:r>
            <a:endParaRPr lang="en-US" dirty="0" smtClean="0"/>
          </a:p>
          <a:p>
            <a:r>
              <a:rPr lang="en-US" dirty="0" err="1" smtClean="0"/>
              <a:t>Attaquants</a:t>
            </a:r>
            <a:endParaRPr lang="en-US" dirty="0" smtClean="0"/>
          </a:p>
          <a:p>
            <a:r>
              <a:rPr lang="en-US" dirty="0" err="1" smtClean="0"/>
              <a:t>Implémentation</a:t>
            </a:r>
            <a:r>
              <a:rPr lang="en-US" dirty="0" smtClean="0"/>
              <a:t> &amp; Structure du </a:t>
            </a:r>
            <a:r>
              <a:rPr lang="en-US" dirty="0" err="1" smtClean="0"/>
              <a:t>projet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9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6123" y="3894986"/>
            <a:ext cx="6428813" cy="2534743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2995454" y="4720786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084574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4" y="0"/>
            <a:ext cx="10515600" cy="1325563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Récapitulatif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3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3"/>
          <p:cNvCxnSpPr/>
          <p:nvPr/>
        </p:nvCxnSpPr>
        <p:spPr>
          <a:xfrm>
            <a:off x="7771363" y="37761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4363170" y="1875768"/>
            <a:ext cx="0" cy="428349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28608" y="2091267"/>
            <a:ext cx="39345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Pour chaque mesure :</a:t>
            </a:r>
          </a:p>
          <a:p>
            <a:r>
              <a:rPr lang="fr-FR" sz="2400" b="1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Prédiction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Correction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r>
              <a:rPr lang="fr-FR" sz="2400" b="1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Stockage de l’état estimé</a:t>
            </a: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5947" y="2540000"/>
            <a:ext cx="7010534" cy="3212860"/>
          </a:xfrm>
          <a:prstGeom prst="rect">
            <a:avLst/>
          </a:prstGeom>
        </p:spPr>
      </p:pic>
      <p:grpSp>
        <p:nvGrpSpPr>
          <p:cNvPr id="34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35" name="Rectangle 3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38" name="Picture 2" descr="C:\Users\qde\Downloads\rob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279" y="574642"/>
            <a:ext cx="1501842" cy="1501842"/>
          </a:xfrm>
          <a:prstGeom prst="rect">
            <a:avLst/>
          </a:prstGeom>
          <a:noFill/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42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7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8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8148118" y="4572000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Equations\ex2_the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4749" y="6052306"/>
            <a:ext cx="2077969" cy="608088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3" name="Picture 5" descr="C:\Users\qde\Desktop\Kalman-FalseDataInjection\Presentations\Equations\ex2_z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4749" y="4457679"/>
            <a:ext cx="1038985" cy="805414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pic>
        <p:nvPicPr>
          <p:cNvPr id="7177" name="Picture 9" descr="C:\Users\qde\Desktop\Kalman-FalseDataInjection\Presentations\Equations\ex2_r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13209" y="5505309"/>
            <a:ext cx="2009509" cy="40673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1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>
            <a:off x="8122717" y="445767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46" r="-2" b="26149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9" name="Rectangle 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902" y="3089485"/>
            <a:ext cx="4697291" cy="3135442"/>
          </a:xfrm>
          <a:prstGeom prst="rect">
            <a:avLst/>
          </a:prstGeom>
        </p:spPr>
      </p:pic>
      <p:pic>
        <p:nvPicPr>
          <p:cNvPr id="1026" name="Picture 2" descr="C:\Users\qde\Downloads\launch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487168"/>
            <a:ext cx="1858617" cy="1854086"/>
          </a:xfrm>
          <a:prstGeom prst="ellipse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58" y="33721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0000"/>
                </a:solidFill>
              </a:rPr>
              <a:t>Filtrage</a:t>
            </a:r>
            <a:r>
              <a:rPr lang="en-US" sz="4000" dirty="0">
                <a:solidFill>
                  <a:srgbClr val="000000"/>
                </a:solidFill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</a:rPr>
              <a:t>Kalman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405204" y="2720153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Rudolph </a:t>
            </a:r>
            <a:r>
              <a:rPr lang="fr-FR" i="1" dirty="0" err="1" smtClean="0"/>
              <a:t>Kalman</a:t>
            </a:r>
            <a:r>
              <a:rPr lang="fr-FR" i="1" dirty="0" smtClean="0"/>
              <a:t>, 1960</a:t>
            </a:r>
            <a:endParaRPr lang="fr-FR" i="1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2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8148118" y="4572000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Equations\ex2_the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4749" y="6052306"/>
            <a:ext cx="2077969" cy="608088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3" name="Picture 5" descr="C:\Users\qde\Desktop\Kalman-FalseDataInjection\Presentations\Equations\ex2_z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4749" y="4457679"/>
            <a:ext cx="1038985" cy="805414"/>
          </a:xfrm>
          <a:prstGeom prst="rect">
            <a:avLst/>
          </a:prstGeom>
          <a:noFill/>
        </p:spPr>
      </p:pic>
      <p:pic>
        <p:nvPicPr>
          <p:cNvPr id="7174" name="Picture 6" descr="C:\Users\qde\Desktop\Kalman-FalseDataInjection\Presentations\Equations\ex2_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10474" y="5106629"/>
            <a:ext cx="2645787" cy="805414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pic>
        <p:nvPicPr>
          <p:cNvPr id="7177" name="Picture 9" descr="C:\Users\qde\Desktop\Kalman-FalseDataInjection\Presentations\Equations\ex2_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113209" y="5505309"/>
            <a:ext cx="2009509" cy="40673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2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pic>
        <p:nvPicPr>
          <p:cNvPr id="36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1131228" flipH="1">
            <a:off x="8167574" y="5943299"/>
            <a:ext cx="1791968" cy="1018942"/>
          </a:xfrm>
          <a:prstGeom prst="rect">
            <a:avLst/>
          </a:prstGeom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>
            <a:off x="8122717" y="445767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77372" y="146562"/>
            <a:ext cx="7620001" cy="1184498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5" y="0"/>
            <a:ext cx="10515600" cy="1325563"/>
          </a:xfrm>
        </p:spPr>
        <p:txBody>
          <a:bodyPr/>
          <a:lstStyle/>
          <a:p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 (EKF)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43" y="1825625"/>
            <a:ext cx="10515600" cy="485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 smtClean="0"/>
              <a:t>Linéarisation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>
                <a:sym typeface="Wingdings"/>
              </a:rPr>
              <a:t> </a:t>
            </a:r>
            <a:r>
              <a:rPr lang="en-US" dirty="0" smtClean="0"/>
              <a:t>Introduction de la </a:t>
            </a:r>
            <a:r>
              <a:rPr lang="en-US" dirty="0" err="1" smtClean="0"/>
              <a:t>jacobienne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1030" y="4667169"/>
            <a:ext cx="2904460" cy="1222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2741" y="1825625"/>
            <a:ext cx="5768016" cy="39327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945" y="3504688"/>
            <a:ext cx="2819085" cy="149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494" y="2814346"/>
            <a:ext cx="5226996" cy="80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16672" flipH="1" flipV="1">
            <a:off x="1218867" y="4881517"/>
            <a:ext cx="1713874" cy="1141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>
            <a:off x="3389561" y="3537395"/>
            <a:ext cx="1791968" cy="1018942"/>
          </a:xfrm>
          <a:prstGeom prst="rect">
            <a:avLst/>
          </a:prstGeom>
        </p:spPr>
      </p:pic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89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8800" y="3438144"/>
            <a:ext cx="6415372" cy="292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8" name="Picture 4" descr="C:\Users\qde\Desktop\2019-06-12 10_47_3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954" y="3613925"/>
            <a:ext cx="6993292" cy="28403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7" name="Picture 3" descr="C:\Users\qde\Desktop\2019-06-12 10_47_0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5399" y="3613925"/>
            <a:ext cx="7151296" cy="28530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1000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Problèmes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339615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objectifs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312157" y="1794933"/>
            <a:ext cx="10515600" cy="4351338"/>
          </a:xfrm>
        </p:spPr>
        <p:txBody>
          <a:bodyPr/>
          <a:lstStyle/>
          <a:p>
            <a:r>
              <a:rPr lang="fr-FR" dirty="0" smtClean="0"/>
              <a:t>Modélisation de la trajectoire d’un </a:t>
            </a:r>
            <a:r>
              <a:rPr lang="fr-FR" b="1" dirty="0" smtClean="0"/>
              <a:t>avion</a:t>
            </a:r>
          </a:p>
          <a:p>
            <a:r>
              <a:rPr lang="fr-FR" dirty="0" smtClean="0"/>
              <a:t>Modélisation des mesures </a:t>
            </a:r>
            <a:r>
              <a:rPr lang="fr-FR" b="1" dirty="0" smtClean="0"/>
              <a:t>radar</a:t>
            </a:r>
          </a:p>
          <a:p>
            <a:r>
              <a:rPr lang="fr-FR" dirty="0" smtClean="0"/>
              <a:t>Modélisation d’un </a:t>
            </a:r>
            <a:r>
              <a:rPr lang="fr-FR" b="1" dirty="0" smtClean="0"/>
              <a:t>attaquant</a:t>
            </a:r>
          </a:p>
          <a:p>
            <a:r>
              <a:rPr lang="fr-FR" dirty="0" smtClean="0"/>
              <a:t>Création </a:t>
            </a:r>
            <a:r>
              <a:rPr lang="fr-FR" b="1" dirty="0" smtClean="0"/>
              <a:t>d’estimateurs</a:t>
            </a:r>
            <a:r>
              <a:rPr lang="fr-FR" dirty="0" smtClean="0"/>
              <a:t> </a:t>
            </a:r>
            <a:r>
              <a:rPr lang="fr-FR" b="1" dirty="0" smtClean="0"/>
              <a:t>d’états</a:t>
            </a:r>
          </a:p>
          <a:p>
            <a:r>
              <a:rPr lang="fr-FR" dirty="0" smtClean="0"/>
              <a:t>Création de </a:t>
            </a:r>
            <a:r>
              <a:rPr lang="fr-FR" b="1" dirty="0" smtClean="0"/>
              <a:t>détecteurs</a:t>
            </a:r>
            <a:r>
              <a:rPr lang="fr-FR" dirty="0" smtClean="0"/>
              <a:t> </a:t>
            </a:r>
            <a:r>
              <a:rPr lang="fr-FR" b="1" dirty="0" smtClean="0"/>
              <a:t>d’anomalies</a:t>
            </a:r>
            <a:endParaRPr lang="fr-FR" b="1" dirty="0"/>
          </a:p>
        </p:txBody>
      </p:sp>
      <p:pic>
        <p:nvPicPr>
          <p:cNvPr id="4098" name="Picture 2" descr="C:\Users\qde\Desktop\Kalman-FalseDataInjection\Presentations\FlatIcons\go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18046"/>
            <a:ext cx="4264025" cy="4264025"/>
          </a:xfrm>
          <a:prstGeom prst="rect">
            <a:avLst/>
          </a:prstGeom>
          <a:noFill/>
        </p:spPr>
      </p:pic>
      <p:grpSp>
        <p:nvGrpSpPr>
          <p:cNvPr id="16" name="Group 4"/>
          <p:cNvGrpSpPr/>
          <p:nvPr/>
        </p:nvGrpSpPr>
        <p:grpSpPr>
          <a:xfrm>
            <a:off x="5054264" y="5035835"/>
            <a:ext cx="7624010" cy="940082"/>
            <a:chOff x="-181561" y="-245268"/>
            <a:chExt cx="7028370" cy="1675760"/>
          </a:xfrm>
        </p:grpSpPr>
        <p:sp>
          <p:nvSpPr>
            <p:cNvPr id="17" name="Rectangle 16"/>
            <p:cNvSpPr/>
            <p:nvPr/>
          </p:nvSpPr>
          <p:spPr>
            <a:xfrm>
              <a:off x="-181561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2" name="Group 4"/>
          <p:cNvGrpSpPr/>
          <p:nvPr/>
        </p:nvGrpSpPr>
        <p:grpSpPr>
          <a:xfrm>
            <a:off x="8644468" y="1843903"/>
            <a:ext cx="7590142" cy="897747"/>
            <a:chOff x="-150339" y="-169803"/>
            <a:chExt cx="6997148" cy="1600295"/>
          </a:xfrm>
        </p:grpSpPr>
        <p:sp>
          <p:nvSpPr>
            <p:cNvPr id="23" name="Rectangle 22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4"/>
          <p:cNvGrpSpPr/>
          <p:nvPr/>
        </p:nvGrpSpPr>
        <p:grpSpPr>
          <a:xfrm>
            <a:off x="-885215" y="1011401"/>
            <a:ext cx="4339615" cy="907872"/>
            <a:chOff x="-435429" y="-397668"/>
            <a:chExt cx="7075714" cy="1618343"/>
          </a:xfrm>
        </p:grpSpPr>
        <p:sp>
          <p:nvSpPr>
            <p:cNvPr id="26" name="Rectangle 2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-885215" y="3023204"/>
            <a:ext cx="4339615" cy="907872"/>
            <a:chOff x="-435429" y="-397668"/>
            <a:chExt cx="7075714" cy="1618343"/>
          </a:xfrm>
        </p:grpSpPr>
        <p:sp>
          <p:nvSpPr>
            <p:cNvPr id="29" name="Rectangle 2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4"/>
          <p:cNvGrpSpPr/>
          <p:nvPr/>
        </p:nvGrpSpPr>
        <p:grpSpPr>
          <a:xfrm>
            <a:off x="-885215" y="4950340"/>
            <a:ext cx="4339615" cy="907872"/>
            <a:chOff x="-435429" y="-397668"/>
            <a:chExt cx="7075714" cy="1618343"/>
          </a:xfrm>
        </p:grpSpPr>
        <p:sp>
          <p:nvSpPr>
            <p:cNvPr id="32" name="Rectangle 31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4"/>
          <p:cNvGrpSpPr/>
          <p:nvPr/>
        </p:nvGrpSpPr>
        <p:grpSpPr>
          <a:xfrm>
            <a:off x="8610600" y="3698103"/>
            <a:ext cx="7590142" cy="897747"/>
            <a:chOff x="-150339" y="-169803"/>
            <a:chExt cx="6997148" cy="1600295"/>
          </a:xfrm>
        </p:grpSpPr>
        <p:sp>
          <p:nvSpPr>
            <p:cNvPr id="35" name="Rectangle 34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8644468" y="5458603"/>
            <a:ext cx="7590142" cy="897747"/>
            <a:chOff x="-150339" y="-169803"/>
            <a:chExt cx="6997148" cy="1600295"/>
          </a:xfrm>
        </p:grpSpPr>
        <p:sp>
          <p:nvSpPr>
            <p:cNvPr id="38" name="Rectangle 37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55575" y="1210733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(avion)</a:t>
            </a:r>
            <a:endParaRPr lang="fr-FR" sz="2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65012" y="3219504"/>
            <a:ext cx="33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Influence de </a:t>
            </a:r>
            <a:r>
              <a:rPr lang="fr-FR" sz="2400" b="1" dirty="0" smtClean="0"/>
              <a:t>l’attaquant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50308" y="5151567"/>
            <a:ext cx="23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Estimateur</a:t>
            </a:r>
            <a:r>
              <a:rPr lang="fr-FR" sz="2400" dirty="0" smtClean="0"/>
              <a:t> d’état</a:t>
            </a:r>
            <a:endParaRPr lang="fr-FR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946574" y="3982612"/>
            <a:ext cx="324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Détecteur </a:t>
            </a:r>
            <a:r>
              <a:rPr lang="fr-FR" sz="2400" dirty="0" smtClean="0"/>
              <a:t>d’anomalies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819570" y="5696514"/>
            <a:ext cx="355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Comparaison &amp; </a:t>
            </a:r>
            <a:r>
              <a:rPr lang="fr-FR" sz="2400" b="1" dirty="0" smtClean="0"/>
              <a:t>Analyse</a:t>
            </a:r>
            <a:endParaRPr lang="fr-FR" sz="2400" b="1" dirty="0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4834" y="1096038"/>
            <a:ext cx="780900" cy="780900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1329" y="1876938"/>
            <a:ext cx="822377" cy="82237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4834" y="3023204"/>
            <a:ext cx="930043" cy="930043"/>
          </a:xfrm>
          <a:prstGeom prst="rect">
            <a:avLst/>
          </a:prstGeom>
          <a:noFill/>
        </p:spPr>
      </p:pic>
      <p:pic>
        <p:nvPicPr>
          <p:cNvPr id="512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8702" y="5083273"/>
            <a:ext cx="780900" cy="780900"/>
          </a:xfrm>
          <a:prstGeom prst="rect">
            <a:avLst/>
          </a:prstGeom>
          <a:noFill/>
        </p:spPr>
      </p:pic>
      <p:pic>
        <p:nvPicPr>
          <p:cNvPr id="5126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71329" y="3773473"/>
            <a:ext cx="737129" cy="737129"/>
          </a:xfrm>
          <a:prstGeom prst="rect">
            <a:avLst/>
          </a:prstGeom>
          <a:noFill/>
        </p:spPr>
      </p:pic>
      <p:pic>
        <p:nvPicPr>
          <p:cNvPr id="5127" name="Picture 7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1329" y="5509154"/>
            <a:ext cx="847196" cy="847196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8868106" y="2094544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(radar)</a:t>
            </a:r>
            <a:endParaRPr lang="fr-FR" sz="2400" b="1" dirty="0"/>
          </a:p>
        </p:txBody>
      </p:sp>
      <p:grpSp>
        <p:nvGrpSpPr>
          <p:cNvPr id="56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Scénario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4766733" y="1485901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766733" y="3541259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766733" y="5509154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4758266" y="2496940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4766733" y="4553515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87900" y="617439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3570966" y="45619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7630817" y="1415273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469361" y="2586940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47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C:\Users\qde\Desktop\Kalman-FalseDataInjection\Presentations\FlatIcons\steering-whe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238" y="1761050"/>
            <a:ext cx="647932" cy="64793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FlatIcons\bik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4226" y="2718652"/>
            <a:ext cx="857356" cy="85735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688973" y="1854187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ManeuveredSystem</a:t>
            </a:r>
            <a:endParaRPr lang="fr-FR" sz="24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688973" y="2907759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ManeuveredBicycle</a:t>
            </a:r>
            <a:endParaRPr lang="fr-FR" sz="2400" b="1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88973" y="3940018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ManeuveredAircraft</a:t>
            </a:r>
            <a:endParaRPr lang="fr-FR" sz="2400" b="1" i="1" dirty="0"/>
          </a:p>
        </p:txBody>
      </p:sp>
      <p:pic>
        <p:nvPicPr>
          <p:cNvPr id="6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9886" y="3940018"/>
            <a:ext cx="780900" cy="780900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FlatIcons\Figure_1.png"/>
          <p:cNvPicPr>
            <a:picLocks noChangeAspect="1" noChangeArrowheads="1"/>
          </p:cNvPicPr>
          <p:nvPr/>
        </p:nvPicPr>
        <p:blipFill>
          <a:blip r:embed="rId5"/>
          <a:srcRect l="6650" t="10621" r="7027" b="4702"/>
          <a:stretch>
            <a:fillRect/>
          </a:stretch>
        </p:blipFill>
        <p:spPr bwMode="auto">
          <a:xfrm>
            <a:off x="6880062" y="151870"/>
            <a:ext cx="4260815" cy="3135261"/>
          </a:xfrm>
          <a:prstGeom prst="rect">
            <a:avLst/>
          </a:prstGeom>
          <a:noFill/>
        </p:spPr>
      </p:pic>
      <p:grpSp>
        <p:nvGrpSpPr>
          <p:cNvPr id="68" name="Group 4"/>
          <p:cNvGrpSpPr/>
          <p:nvPr/>
        </p:nvGrpSpPr>
        <p:grpSpPr>
          <a:xfrm>
            <a:off x="-504215" y="5031076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6"/>
          <a:srcRect l="18946" t="12486" r="9375" b="8439"/>
          <a:stretch>
            <a:fillRect/>
          </a:stretch>
        </p:blipFill>
        <p:spPr bwMode="auto">
          <a:xfrm>
            <a:off x="6880062" y="3295599"/>
            <a:ext cx="4194334" cy="3470953"/>
          </a:xfrm>
          <a:prstGeom prst="rect">
            <a:avLst/>
          </a:prstGeom>
          <a:noFill/>
        </p:spPr>
      </p:pic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Trajectoires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75" y="552873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2051" name="Picture 3" descr="C:\Users\qde\Desktop\Kalman-FalseDataInjection\Presentations\Figures\dive.png"/>
          <p:cNvPicPr>
            <a:picLocks noChangeAspect="1" noChangeArrowheads="1"/>
          </p:cNvPicPr>
          <p:nvPr/>
        </p:nvPicPr>
        <p:blipFill>
          <a:blip r:embed="rId3"/>
          <a:srcRect l="22427" t="11615" r="8989" b="10265"/>
          <a:stretch>
            <a:fillRect/>
          </a:stretch>
        </p:blipFill>
        <p:spPr bwMode="auto">
          <a:xfrm>
            <a:off x="7992540" y="245833"/>
            <a:ext cx="4013200" cy="3429000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4"/>
          <a:srcRect l="18946" t="12486" r="9375" b="8439"/>
          <a:stretch>
            <a:fillRect/>
          </a:stretch>
        </p:blipFill>
        <p:spPr bwMode="auto">
          <a:xfrm>
            <a:off x="155575" y="1174498"/>
            <a:ext cx="4194334" cy="3470953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weave.png"/>
          <p:cNvPicPr>
            <a:picLocks noChangeAspect="1" noChangeArrowheads="1"/>
          </p:cNvPicPr>
          <p:nvPr/>
        </p:nvPicPr>
        <p:blipFill>
          <a:blip r:embed="rId5"/>
          <a:srcRect l="18464" t="11272" r="6875" b="5401"/>
          <a:stretch>
            <a:fillRect/>
          </a:stretch>
        </p:blipFill>
        <p:spPr bwMode="auto">
          <a:xfrm>
            <a:off x="4012848" y="3200400"/>
            <a:ext cx="4368800" cy="36576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14366" y="4645451"/>
            <a:ext cx="271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2410" y="1480403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    Changement de repère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757" y="2108200"/>
            <a:ext cx="3740477" cy="32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3136" y="1595975"/>
            <a:ext cx="26670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74" y="3087502"/>
            <a:ext cx="20955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 descr="C:\Users\qde\Desktop\Kalman-FalseDataInjection\Presentations\Figures\Radarops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3053" y="3339928"/>
            <a:ext cx="2895600" cy="1495425"/>
          </a:xfrm>
          <a:prstGeom prst="rect">
            <a:avLst/>
          </a:prstGeom>
          <a:noFill/>
        </p:spPr>
      </p:pic>
      <p:grpSp>
        <p:nvGrpSpPr>
          <p:cNvPr id="18" name="Groupe 17"/>
          <p:cNvGrpSpPr/>
          <p:nvPr/>
        </p:nvGrpSpPr>
        <p:grpSpPr>
          <a:xfrm rot="21442430">
            <a:off x="7153493" y="1660245"/>
            <a:ext cx="2002804" cy="2801567"/>
            <a:chOff x="6760354" y="501379"/>
            <a:chExt cx="2305801" cy="3225407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304558" flipH="1" flipV="1">
              <a:off x="7215674" y="1006018"/>
              <a:ext cx="2355119" cy="1345842"/>
            </a:xfrm>
            <a:prstGeom prst="rect">
              <a:avLst/>
            </a:prstGeom>
          </p:spPr>
        </p:pic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489805">
              <a:off x="6142458" y="1746199"/>
              <a:ext cx="2598483" cy="136269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5702376" y="548211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       [ARIF2017]</a:t>
            </a:r>
          </a:p>
          <a:p>
            <a:r>
              <a:rPr lang="fr-FR" i="1" dirty="0" smtClean="0"/>
              <a:t>             [ADITYA2018]</a:t>
            </a:r>
            <a:endParaRPr lang="fr-FR" i="1" dirty="0"/>
          </a:p>
        </p:txBody>
      </p:sp>
      <p:pic>
        <p:nvPicPr>
          <p:cNvPr id="2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56777" y="631149"/>
            <a:ext cx="822377" cy="822377"/>
          </a:xfrm>
          <a:prstGeom prst="rect">
            <a:avLst/>
          </a:prstGeom>
          <a:noFill/>
        </p:spPr>
      </p:pic>
      <p:pic>
        <p:nvPicPr>
          <p:cNvPr id="23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43107" y="2243672"/>
            <a:ext cx="780900" cy="780900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4741336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"/>
          <p:cNvGrpSpPr/>
          <p:nvPr/>
        </p:nvGrpSpPr>
        <p:grpSpPr>
          <a:xfrm>
            <a:off x="-560986" y="223921"/>
            <a:ext cx="6004698" cy="1311297"/>
            <a:chOff x="-435429" y="-397668"/>
            <a:chExt cx="7075714" cy="1618343"/>
          </a:xfrm>
        </p:grpSpPr>
        <p:sp>
          <p:nvSpPr>
            <p:cNvPr id="10" name="Rectangle 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10" y="209655"/>
            <a:ext cx="10515600" cy="1325563"/>
          </a:xfrm>
        </p:spPr>
        <p:txBody>
          <a:bodyPr/>
          <a:lstStyle/>
          <a:p>
            <a:r>
              <a:rPr lang="en-US" dirty="0" err="1" smtClean="0"/>
              <a:t>Estimateur</a:t>
            </a:r>
            <a:r>
              <a:rPr lang="en-US" dirty="0" smtClean="0"/>
              <a:t> d’état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endParaRPr lang="en-US" i="1" dirty="0">
              <a:solidFill>
                <a:schemeClr val="bg1"/>
              </a:solidFill>
              <a:sym typeface="Wingdings"/>
            </a:endParaRPr>
          </a:p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précédent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</a:t>
            </a:r>
            <a:r>
              <a:rPr lang="en-US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   Estimation de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l’état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suivant</a:t>
            </a: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sym typeface="Wingdings"/>
              </a:rPr>
              <a:t>Entrées/Sorties             </a:t>
            </a:r>
            <a:endParaRPr lang="en-US" i="1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97" y="1690688"/>
            <a:ext cx="541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“ Un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état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est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ensemble de variables </a:t>
            </a:r>
            <a:endParaRPr lang="en-US" sz="2400" i="1" dirty="0" smtClean="0">
              <a:solidFill>
                <a:schemeClr val="bg1"/>
              </a:solidFill>
              <a:sym typeface="Wingding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qui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permettent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décrire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</a:t>
            </a:r>
            <a:r>
              <a:rPr lang="en-US" sz="2400" i="1" dirty="0" err="1" smtClean="0">
                <a:solidFill>
                  <a:schemeClr val="bg1"/>
                </a:solidFill>
                <a:sym typeface="Wingdings"/>
              </a:rPr>
              <a:t>système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 ”</a:t>
            </a:r>
            <a:endParaRPr lang="en-US" sz="2400" i="1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201197" y="3581400"/>
            <a:ext cx="155689" cy="1076326"/>
          </a:xfrm>
          <a:prstGeom prst="rightBrace">
            <a:avLst>
              <a:gd name="adj1" fmla="val 8333"/>
              <a:gd name="adj2" fmla="val 1111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51871" y="1887295"/>
            <a:ext cx="5410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Maxwell: 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On Governors</a:t>
            </a:r>
            <a:endParaRPr lang="en-US" sz="2400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3" name="TextBox 6"/>
          <p:cNvSpPr txBox="1"/>
          <p:nvPr/>
        </p:nvSpPr>
        <p:spPr>
          <a:xfrm>
            <a:off x="903420" y="2855538"/>
            <a:ext cx="4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  <a:sym typeface="Wingdings"/>
              </a:rPr>
              <a:t>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3317203"/>
            <a:ext cx="2292350" cy="5491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6"/>
          <p:cNvSpPr txBox="1"/>
          <p:nvPr/>
        </p:nvSpPr>
        <p:spPr>
          <a:xfrm>
            <a:off x="5314380" y="3866322"/>
            <a:ext cx="97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k+1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1447" y="3317203"/>
            <a:ext cx="4087546" cy="54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93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pic>
        <p:nvPicPr>
          <p:cNvPr id="4098" name="Picture 2" descr="C:\Users\qde\Desktop\Kalman-FalseDataInjection\Presentations\Figures\true-function-and-noisy-measur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527"/>
            <a:ext cx="5055143" cy="3610816"/>
          </a:xfrm>
          <a:prstGeom prst="rect">
            <a:avLst/>
          </a:prstGeom>
          <a:noFill/>
        </p:spPr>
      </p:pic>
      <p:pic>
        <p:nvPicPr>
          <p:cNvPr id="4099" name="Picture 3" descr="C:\Users\qde\Desktop\Kalman-FalseDataInjection\Presentations\Figures\radar_track.png"/>
          <p:cNvPicPr>
            <a:picLocks noChangeAspect="1" noChangeArrowheads="1"/>
          </p:cNvPicPr>
          <p:nvPr/>
        </p:nvPicPr>
        <p:blipFill>
          <a:blip r:embed="rId4"/>
          <a:srcRect l="19181" t="12550" r="5869" b="7197"/>
          <a:stretch>
            <a:fillRect/>
          </a:stretch>
        </p:blipFill>
        <p:spPr bwMode="auto">
          <a:xfrm>
            <a:off x="5662532" y="3433986"/>
            <a:ext cx="3894667" cy="3128234"/>
          </a:xfrm>
          <a:prstGeom prst="rect">
            <a:avLst/>
          </a:prstGeom>
          <a:noFill/>
        </p:spPr>
      </p:pic>
      <p:pic>
        <p:nvPicPr>
          <p:cNvPr id="4100" name="Picture 4" descr="C:\Users\qde\Desktop\Kalman-FalseDataInjection\Presentations\Figures\noise.png"/>
          <p:cNvPicPr>
            <a:picLocks noChangeAspect="1" noChangeArrowheads="1"/>
          </p:cNvPicPr>
          <p:nvPr/>
        </p:nvPicPr>
        <p:blipFill>
          <a:blip r:embed="rId5"/>
          <a:srcRect l="12082" t="11597" r="7180" b="5075"/>
          <a:stretch>
            <a:fillRect/>
          </a:stretch>
        </p:blipFill>
        <p:spPr bwMode="auto">
          <a:xfrm>
            <a:off x="7967126" y="163116"/>
            <a:ext cx="4224874" cy="3270870"/>
          </a:xfrm>
          <a:prstGeom prst="rect">
            <a:avLst/>
          </a:prstGeom>
          <a:noFill/>
        </p:spPr>
      </p:pic>
      <p:cxnSp>
        <p:nvCxnSpPr>
          <p:cNvPr id="16" name="Straight Connector 13"/>
          <p:cNvCxnSpPr/>
          <p:nvPr/>
        </p:nvCxnSpPr>
        <p:spPr>
          <a:xfrm>
            <a:off x="5175318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74216" y="3598333"/>
            <a:ext cx="861940" cy="558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6674216" y="1637659"/>
            <a:ext cx="2071844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7536156" y="1637659"/>
            <a:ext cx="3504379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746060" y="404127"/>
            <a:ext cx="2294475" cy="1233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40640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les radars ont des fréquences de mesure différentes ?</a:t>
            </a:r>
            <a:endParaRPr lang="fr-FR" sz="2400" i="1" dirty="0"/>
          </a:p>
        </p:txBody>
      </p: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299891" y="982715"/>
            <a:ext cx="66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LabeledMeasurement</a:t>
            </a:r>
            <a:r>
              <a:rPr lang="fr-FR" sz="2400" dirty="0" smtClean="0"/>
              <a:t>( </a:t>
            </a:r>
            <a:r>
              <a:rPr lang="fr-FR" sz="2400" dirty="0" smtClean="0">
                <a:solidFill>
                  <a:schemeClr val="accent1"/>
                </a:solidFill>
              </a:rPr>
              <a:t>0</a:t>
            </a:r>
            <a:r>
              <a:rPr lang="fr-FR" sz="2400" dirty="0" smtClean="0"/>
              <a:t> , </a:t>
            </a:r>
            <a:r>
              <a:rPr lang="fr-FR" sz="2400" dirty="0" smtClean="0">
                <a:solidFill>
                  <a:srgbClr val="C00000"/>
                </a:solidFill>
              </a:rPr>
              <a:t>56.782</a:t>
            </a:r>
            <a:r>
              <a:rPr lang="fr-FR" sz="2400" dirty="0" smtClean="0"/>
              <a:t>, </a:t>
            </a:r>
            <a:r>
              <a:rPr lang="fr-FR" sz="2400" dirty="0" smtClean="0">
                <a:solidFill>
                  <a:schemeClr val="accent6"/>
                </a:solidFill>
              </a:rPr>
              <a:t>[131, 456, 2563]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9338733" y="4309533"/>
            <a:ext cx="120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rgbClr val="C00000"/>
                </a:solidFill>
              </a:rPr>
              <a:t>Temps</a:t>
            </a:r>
            <a:endParaRPr lang="fr-FR" sz="2400" i="1" dirty="0">
              <a:solidFill>
                <a:srgbClr val="C0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78187" y="3397819"/>
            <a:ext cx="148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6"/>
                </a:solidFill>
              </a:rPr>
              <a:t>Mesure</a:t>
            </a:r>
            <a:endParaRPr lang="fr-FR" sz="2400" i="1" dirty="0">
              <a:solidFill>
                <a:schemeClr val="accent6"/>
              </a:solidFill>
            </a:endParaRPr>
          </a:p>
        </p:txBody>
      </p:sp>
      <p:cxnSp>
        <p:nvCxnSpPr>
          <p:cNvPr id="21" name="Straight Connector 13"/>
          <p:cNvCxnSpPr/>
          <p:nvPr/>
        </p:nvCxnSpPr>
        <p:spPr>
          <a:xfrm>
            <a:off x="5470015" y="2257236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17733" y="3096567"/>
            <a:ext cx="92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1"/>
                </a:solidFill>
              </a:rPr>
              <a:t>Tag</a:t>
            </a:r>
            <a:endParaRPr lang="fr-FR" sz="2400" i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C:\Users\qde\Desktop\Kalman-FalseDataInjection\Presentations\Figures\diff_data_rates.png"/>
          <p:cNvPicPr>
            <a:picLocks noChangeAspect="1" noChangeArrowheads="1"/>
          </p:cNvPicPr>
          <p:nvPr/>
        </p:nvPicPr>
        <p:blipFill>
          <a:blip r:embed="rId3"/>
          <a:srcRect t="6066" b="2441"/>
          <a:stretch>
            <a:fillRect/>
          </a:stretch>
        </p:blipFill>
        <p:spPr bwMode="auto">
          <a:xfrm>
            <a:off x="155575" y="2379133"/>
            <a:ext cx="5082817" cy="2614587"/>
          </a:xfrm>
          <a:prstGeom prst="rect">
            <a:avLst/>
          </a:prstGeom>
          <a:noFill/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847355" y="1687877"/>
            <a:ext cx="2355119" cy="1551940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584478" flipH="1" flipV="1">
            <a:off x="6847967" y="1776520"/>
            <a:ext cx="2355119" cy="1518577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000688" y="2449877"/>
            <a:ext cx="2355119" cy="155194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962967" y="5339989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smtClean="0"/>
              <a:t>                [LABBE2017]</a:t>
            </a:r>
            <a:endParaRPr lang="fr-FR" i="1" dirty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space réservé du numéro de diapositive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numéro de diapositive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576733" y="3596100"/>
            <a:ext cx="357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29" name="Picture 5" descr="C:\Users\qde\Desktop\Kalman-FalseDataInjection\Presentations\Equations\phi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6665" y="4174530"/>
            <a:ext cx="3282485" cy="1050956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99761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8038253" y="3584314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/>
          <p:cNvCxnSpPr/>
          <p:nvPr/>
        </p:nvCxnSpPr>
        <p:spPr>
          <a:xfrm>
            <a:off x="9434836" y="359610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  <a:endParaRPr lang="fr-FR" sz="2400" i="1" dirty="0" smtClean="0"/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  <a:endParaRPr lang="fr-FR" sz="2400" i="1" dirty="0" smtClean="0"/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13"/>
          <p:cNvCxnSpPr/>
          <p:nvPr/>
        </p:nvCxnSpPr>
        <p:spPr>
          <a:xfrm>
            <a:off x="6493932" y="933563"/>
            <a:ext cx="0" cy="47043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qde\Desktop\Kalman-FalseDataInjection\Presentations\Equations\qblock_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4134" y="3171084"/>
            <a:ext cx="3902939" cy="1160018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9430" y="1727365"/>
            <a:ext cx="2843792" cy="1160019"/>
          </a:xfrm>
          <a:prstGeom prst="rect">
            <a:avLst/>
          </a:prstGeom>
          <a:noFill/>
        </p:spPr>
      </p:pic>
      <p:grpSp>
        <p:nvGrpSpPr>
          <p:cNvPr id="5" name="Groupe 23"/>
          <p:cNvGrpSpPr/>
          <p:nvPr/>
        </p:nvGrpSpPr>
        <p:grpSpPr>
          <a:xfrm>
            <a:off x="7458131" y="264740"/>
            <a:ext cx="3948493" cy="1233429"/>
            <a:chOff x="7251237" y="625136"/>
            <a:chExt cx="3948493" cy="1233429"/>
          </a:xfrm>
        </p:grpSpPr>
        <p:pic>
          <p:nvPicPr>
            <p:cNvPr id="1028" name="Picture 4" descr="C:\Users\qde\Desktop\Kalman-FalseDataInjection\Presentations\Equations\q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0478" y="743679"/>
              <a:ext cx="3605497" cy="996343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251237" y="625136"/>
              <a:ext cx="3948493" cy="12334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Ellipse 24"/>
          <p:cNvSpPr/>
          <p:nvPr/>
        </p:nvSpPr>
        <p:spPr>
          <a:xfrm>
            <a:off x="7203425" y="3189355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228825" y="3266808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0010086" y="160521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0038661" y="166361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10187085" y="227778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10212485" y="235523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10678397" y="179655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719037" y="186222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793151" y="5818239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  <a:endParaRPr lang="fr-FR" sz="2400" i="1" dirty="0" smtClean="0"/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13"/>
          <p:cNvCxnSpPr/>
          <p:nvPr/>
        </p:nvCxnSpPr>
        <p:spPr>
          <a:xfrm>
            <a:off x="6493932" y="933563"/>
            <a:ext cx="0" cy="47043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qde\Desktop\Kalman-FalseDataInjection\Presentations\Equations\qblock_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4134" y="3171084"/>
            <a:ext cx="3902939" cy="1160018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9430" y="1727365"/>
            <a:ext cx="2843792" cy="1160019"/>
          </a:xfrm>
          <a:prstGeom prst="rect">
            <a:avLst/>
          </a:prstGeom>
          <a:noFill/>
        </p:spPr>
      </p:pic>
      <p:grpSp>
        <p:nvGrpSpPr>
          <p:cNvPr id="5" name="Groupe 23"/>
          <p:cNvGrpSpPr/>
          <p:nvPr/>
        </p:nvGrpSpPr>
        <p:grpSpPr>
          <a:xfrm>
            <a:off x="7458131" y="264740"/>
            <a:ext cx="3948493" cy="1233429"/>
            <a:chOff x="7251237" y="625136"/>
            <a:chExt cx="3948493" cy="1233429"/>
          </a:xfrm>
        </p:grpSpPr>
        <p:pic>
          <p:nvPicPr>
            <p:cNvPr id="1028" name="Picture 4" descr="C:\Users\qde\Desktop\Kalman-FalseDataInjection\Presentations\Equations\q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0478" y="743679"/>
              <a:ext cx="3605497" cy="996343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251237" y="625136"/>
              <a:ext cx="3948493" cy="12334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Ellipse 24"/>
          <p:cNvSpPr/>
          <p:nvPr/>
        </p:nvSpPr>
        <p:spPr>
          <a:xfrm>
            <a:off x="7203425" y="3189355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228825" y="3266808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0010086" y="160521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0038661" y="166361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10187085" y="227778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10212485" y="235523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10678397" y="179655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719037" y="186222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3"/>
          <p:cNvCxnSpPr/>
          <p:nvPr/>
        </p:nvCxnSpPr>
        <p:spPr>
          <a:xfrm flipH="1">
            <a:off x="7577372" y="47300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91786" y="5145192"/>
            <a:ext cx="371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 de méthode autre que </a:t>
            </a:r>
            <a:r>
              <a:rPr lang="fr-FR" sz="2400" b="1" i="1" dirty="0" smtClean="0"/>
              <a:t>Trial&amp;</a:t>
            </a:r>
            <a:r>
              <a:rPr lang="fr-FR" sz="2400" b="1" i="1" dirty="0" err="1" smtClean="0"/>
              <a:t>Error</a:t>
            </a:r>
            <a:r>
              <a:rPr lang="fr-FR" sz="2400" b="1" i="1" dirty="0" smtClean="0"/>
              <a:t> </a:t>
            </a:r>
            <a:r>
              <a:rPr lang="fr-FR" sz="2400" dirty="0" smtClean="0"/>
              <a:t>et </a:t>
            </a:r>
            <a:r>
              <a:rPr lang="fr-FR" sz="2400" b="1" dirty="0" smtClean="0"/>
              <a:t>évaluation des performances</a:t>
            </a:r>
            <a:endParaRPr lang="fr-FR" sz="2400" b="1" dirty="0" smtClean="0"/>
          </a:p>
        </p:txBody>
      </p:sp>
      <p:sp>
        <p:nvSpPr>
          <p:cNvPr id="35" name="ZoneTexte 34"/>
          <p:cNvSpPr txBox="1"/>
          <p:nvPr/>
        </p:nvSpPr>
        <p:spPr>
          <a:xfrm>
            <a:off x="1793151" y="5818239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3" y="153321"/>
            <a:ext cx="4258734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5657" y="28700"/>
            <a:ext cx="6199482" cy="4100514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898988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grpSp>
        <p:nvGrpSpPr>
          <p:cNvPr id="17" name="Groupe 74"/>
          <p:cNvGrpSpPr/>
          <p:nvPr/>
        </p:nvGrpSpPr>
        <p:grpSpPr>
          <a:xfrm>
            <a:off x="3703443" y="1968917"/>
            <a:ext cx="4823233" cy="3190224"/>
            <a:chOff x="6245657" y="28700"/>
            <a:chExt cx="6199482" cy="4100514"/>
          </a:xfrm>
        </p:grpSpPr>
        <p:pic>
          <p:nvPicPr>
            <p:cNvPr id="1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139" name="Rectangle 13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3981780" y="4056379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3981780" y="2273299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5950280" y="2273299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6427809" y="2273299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900795" y="1137919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6950418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7147266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7337765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5867730" y="1828799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2918154" y="2917495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4886654" y="2917495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7448248" y="2917495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5856317" y="1811634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879143" y="1828799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5867730" y="1811634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165593" y="4409438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159878" y="4409439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5715593" y="4409438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8318202" y="4409439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721308" y="5712620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5715593" y="5712621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3942177" y="5240436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5995784" y="5240435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6497892" y="5240436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"/>
          <p:cNvGrpSpPr/>
          <p:nvPr/>
        </p:nvGrpSpPr>
        <p:grpSpPr>
          <a:xfrm>
            <a:off x="-534171" y="5776971"/>
            <a:ext cx="2556901" cy="907872"/>
            <a:chOff x="-538268" y="-397668"/>
            <a:chExt cx="7178553" cy="1618343"/>
          </a:xfrm>
        </p:grpSpPr>
        <p:sp>
          <p:nvSpPr>
            <p:cNvPr id="78" name="Rectangle 7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Espace réservé du numéro de diapositive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prob_take_off.png"/>
          <p:cNvPicPr>
            <a:picLocks noChangeAspect="1" noChangeArrowheads="1"/>
          </p:cNvPicPr>
          <p:nvPr/>
        </p:nvPicPr>
        <p:blipFill>
          <a:blip r:embed="rId3"/>
          <a:srcRect l="3409" t="6184" r="5652" b="5743"/>
          <a:stretch>
            <a:fillRect/>
          </a:stretch>
        </p:blipFill>
        <p:spPr bwMode="auto">
          <a:xfrm>
            <a:off x="7615764" y="3335870"/>
            <a:ext cx="4415369" cy="3207751"/>
          </a:xfrm>
          <a:prstGeom prst="rect">
            <a:avLst/>
          </a:prstGeom>
          <a:noFill/>
        </p:spPr>
      </p:pic>
      <p:pic>
        <p:nvPicPr>
          <p:cNvPr id="2051" name="Picture 3" descr="C:\Users\qde\Desktop\Kalman-FalseDataInjection\Presentations\Figures\take_off.png"/>
          <p:cNvPicPr>
            <a:picLocks noChangeAspect="1" noChangeArrowheads="1"/>
          </p:cNvPicPr>
          <p:nvPr/>
        </p:nvPicPr>
        <p:blipFill>
          <a:blip r:embed="rId4"/>
          <a:srcRect l="12154" t="15636" r="7325" b="7268"/>
          <a:stretch>
            <a:fillRect/>
          </a:stretch>
        </p:blipFill>
        <p:spPr bwMode="auto">
          <a:xfrm>
            <a:off x="7658098" y="195031"/>
            <a:ext cx="4373035" cy="3140839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077812" flipH="1">
            <a:off x="10629741" y="1219220"/>
            <a:ext cx="982137" cy="7396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141058" flipH="1">
            <a:off x="9101016" y="83648"/>
            <a:ext cx="982137" cy="739685"/>
          </a:xfrm>
          <a:prstGeom prst="rect">
            <a:avLst/>
          </a:prstGeom>
        </p:spPr>
      </p:pic>
      <p:pic>
        <p:nvPicPr>
          <p:cNvPr id="2052" name="Picture 4" descr="C:\Users\qde\Desktop\Kalman-FalseDataInjection\Presentations\FlatIcons\air-transpor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8860355" flipH="1">
            <a:off x="8272125" y="706539"/>
            <a:ext cx="477868" cy="503203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2330" y="2578787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17985" y="1609020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72330" y="1766585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696086" y="1959369"/>
            <a:ext cx="268881" cy="268881"/>
          </a:xfrm>
          <a:prstGeom prst="rect">
            <a:avLst/>
          </a:prstGeom>
          <a:noFill/>
        </p:spPr>
      </p:pic>
      <p:pic>
        <p:nvPicPr>
          <p:cNvPr id="2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702760" y="3001228"/>
            <a:ext cx="268881" cy="268881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706264" y="4562352"/>
            <a:ext cx="268881" cy="268881"/>
          </a:xfrm>
          <a:prstGeom prst="rect">
            <a:avLst/>
          </a:prstGeom>
          <a:noFill/>
        </p:spPr>
      </p:pic>
      <p:cxnSp>
        <p:nvCxnSpPr>
          <p:cNvPr id="30" name="Straight Connector 13"/>
          <p:cNvCxnSpPr/>
          <p:nvPr/>
        </p:nvCxnSpPr>
        <p:spPr>
          <a:xfrm flipH="1">
            <a:off x="11717984" y="2655840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/>
          <p:nvPr/>
        </p:nvCxnSpPr>
        <p:spPr>
          <a:xfrm flipH="1">
            <a:off x="11717984" y="3676628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/>
          <p:cNvCxnSpPr/>
          <p:nvPr/>
        </p:nvCxnSpPr>
        <p:spPr>
          <a:xfrm flipH="1">
            <a:off x="11719612" y="4223935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1845935" y="20689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1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837126" y="313901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2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1845935" y="469679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n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6198" y="1164798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51853" y="195031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2401" y="352596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cxnSp>
        <p:nvCxnSpPr>
          <p:cNvPr id="23" name="Straight Connector 13"/>
          <p:cNvCxnSpPr/>
          <p:nvPr/>
        </p:nvCxnSpPr>
        <p:spPr>
          <a:xfrm flipH="1">
            <a:off x="7813362" y="41673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qde\Desktop\Kalman-FalseDataInjection\Presentations\FlatIcons\warnin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2401" y="4794360"/>
            <a:ext cx="1525588" cy="15255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107989" y="5128239"/>
            <a:ext cx="238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Même fréquence</a:t>
            </a:r>
          </a:p>
          <a:p>
            <a:pPr algn="ctr"/>
            <a:r>
              <a:rPr lang="fr-FR" sz="2400" b="1" dirty="0" smtClean="0"/>
              <a:t> de mesure</a:t>
            </a:r>
          </a:p>
        </p:txBody>
      </p: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29954" y="545380"/>
            <a:ext cx="268881" cy="268881"/>
          </a:xfrm>
          <a:prstGeom prst="rect">
            <a:avLst/>
          </a:prstGeom>
          <a:noFill/>
        </p:spPr>
      </p:pic>
      <p:pic>
        <p:nvPicPr>
          <p:cNvPr id="2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36628" y="1587239"/>
            <a:ext cx="268881" cy="268881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40132" y="3148363"/>
            <a:ext cx="268881" cy="268881"/>
          </a:xfrm>
          <a:prstGeom prst="rect">
            <a:avLst/>
          </a:prstGeom>
          <a:noFill/>
        </p:spPr>
      </p:pic>
      <p:cxnSp>
        <p:nvCxnSpPr>
          <p:cNvPr id="30" name="Straight Connector 13"/>
          <p:cNvCxnSpPr/>
          <p:nvPr/>
        </p:nvCxnSpPr>
        <p:spPr>
          <a:xfrm flipH="1">
            <a:off x="11751852" y="1241851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/>
          <p:nvPr/>
        </p:nvCxnSpPr>
        <p:spPr>
          <a:xfrm flipH="1">
            <a:off x="11751852" y="2262639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/>
          <p:cNvCxnSpPr/>
          <p:nvPr/>
        </p:nvCxnSpPr>
        <p:spPr>
          <a:xfrm flipH="1">
            <a:off x="11753480" y="2809946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1879803" y="65491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1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870994" y="172502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2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1879803" y="328280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n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5794" y="352596"/>
            <a:ext cx="1829858" cy="2669519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7361780" y="290217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pic>
        <p:nvPicPr>
          <p:cNvPr id="2051" name="Picture 3" descr="C:\Users\qde\Desktop\Kalman-FalseDataInjection\Presentations\Equations\h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2402" y="3655555"/>
            <a:ext cx="1993878" cy="758129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Equations\h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617" y="3655555"/>
            <a:ext cx="2093663" cy="796070"/>
          </a:xfrm>
          <a:prstGeom prst="rect">
            <a:avLst/>
          </a:prstGeom>
          <a:noFill/>
        </p:spPr>
      </p:pic>
      <p:sp>
        <p:nvSpPr>
          <p:cNvPr id="36" name="ZoneTexte 35"/>
          <p:cNvSpPr txBox="1"/>
          <p:nvPr/>
        </p:nvSpPr>
        <p:spPr>
          <a:xfrm>
            <a:off x="7326778" y="975931"/>
            <a:ext cx="262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le radar </a:t>
            </a:r>
            <a:r>
              <a:rPr lang="fr-FR" sz="2400" dirty="0" err="1" smtClean="0"/>
              <a:t>n°k</a:t>
            </a:r>
            <a:endParaRPr lang="fr-FR" sz="2400" dirty="0" smtClean="0"/>
          </a:p>
        </p:txBody>
      </p:sp>
      <p:sp>
        <p:nvSpPr>
          <p:cNvPr id="37" name="ZoneTexte 36"/>
          <p:cNvSpPr txBox="1"/>
          <p:nvPr/>
        </p:nvSpPr>
        <p:spPr>
          <a:xfrm>
            <a:off x="7089946" y="3234339"/>
            <a:ext cx="2622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/>
              <a:t>Exemple pour 2 radars :</a:t>
            </a:r>
            <a:endParaRPr lang="fr-FR" sz="2000" i="1" dirty="0" smtClean="0"/>
          </a:p>
        </p:txBody>
      </p:sp>
      <p:pic>
        <p:nvPicPr>
          <p:cNvPr id="3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22633" y="4917363"/>
            <a:ext cx="685800" cy="685800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26602" y="5977048"/>
            <a:ext cx="685800" cy="685800"/>
          </a:xfrm>
          <a:prstGeom prst="rect">
            <a:avLst/>
          </a:prstGeom>
          <a:noFill/>
        </p:spPr>
      </p:pic>
      <p:pic>
        <p:nvPicPr>
          <p:cNvPr id="3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585525" y="4526913"/>
            <a:ext cx="780900" cy="780900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 l="22993" t="65972" r="21232"/>
          <a:stretch>
            <a:fillRect/>
          </a:stretch>
        </p:blipFill>
        <p:spPr bwMode="auto">
          <a:xfrm rot="15877670">
            <a:off x="7834957" y="4706263"/>
            <a:ext cx="1555768" cy="949152"/>
          </a:xfrm>
          <a:prstGeom prst="rect">
            <a:avLst/>
          </a:prstGeom>
          <a:noFill/>
        </p:spPr>
      </p:pic>
      <p:pic>
        <p:nvPicPr>
          <p:cNvPr id="31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 l="22993" t="65972" r="21232"/>
          <a:stretch>
            <a:fillRect/>
          </a:stretch>
        </p:blipFill>
        <p:spPr bwMode="auto">
          <a:xfrm rot="13057328">
            <a:off x="9058716" y="5218296"/>
            <a:ext cx="1555768" cy="949152"/>
          </a:xfrm>
          <a:prstGeom prst="rect">
            <a:avLst/>
          </a:prstGeom>
          <a:noFill/>
        </p:spPr>
      </p:pic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5794" y="352596"/>
            <a:ext cx="1829858" cy="2669519"/>
          </a:xfrm>
          <a:prstGeom prst="rect">
            <a:avLst/>
          </a:prstGeom>
          <a:noFill/>
        </p:spPr>
      </p:pic>
      <p:pic>
        <p:nvPicPr>
          <p:cNvPr id="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9021" y="3883655"/>
            <a:ext cx="2911147" cy="1047452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7361780" y="290217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97617" y="4666574"/>
            <a:ext cx="1526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Calcul à réitérer</a:t>
            </a:r>
          </a:p>
        </p:txBody>
      </p:sp>
      <p:pic>
        <p:nvPicPr>
          <p:cNvPr id="23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280" y="5218794"/>
            <a:ext cx="2751617" cy="1122420"/>
          </a:xfrm>
          <a:prstGeom prst="rect">
            <a:avLst/>
          </a:prstGeom>
          <a:noFill/>
        </p:spPr>
      </p:pic>
      <p:cxnSp>
        <p:nvCxnSpPr>
          <p:cNvPr id="25" name="Straight Connector 13"/>
          <p:cNvCxnSpPr/>
          <p:nvPr/>
        </p:nvCxnSpPr>
        <p:spPr>
          <a:xfrm flipH="1">
            <a:off x="7753928" y="3509925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326778" y="975931"/>
            <a:ext cx="262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le radar </a:t>
            </a:r>
            <a:r>
              <a:rPr lang="fr-FR" sz="2400" dirty="0" err="1" smtClean="0"/>
              <a:t>n°k</a:t>
            </a:r>
            <a:endParaRPr lang="fr-FR" sz="2400" dirty="0" smtClean="0"/>
          </a:p>
        </p:txBody>
      </p:sp>
      <p:pic>
        <p:nvPicPr>
          <p:cNvPr id="3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414291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Récapitulatif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875598"/>
            <a:ext cx="6312264" cy="732110"/>
            <a:chOff x="-435429" y="-397668"/>
            <a:chExt cx="7010278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8" y="-245268"/>
              <a:ext cx="6857877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00" y="1267252"/>
            <a:ext cx="780900" cy="7809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7483027" y="514266"/>
            <a:ext cx="370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RADARS : 3 configurations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67569" y="1438070"/>
            <a:ext cx="43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ESTIMATION : 4 modèles + IMM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22037" y="2448551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2037" y="3075086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2037" y="3727017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22036" y="4404349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6172200" y="195031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5146743" y="2317550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75318" y="2375953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149917" y="297434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178492" y="3032751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138276" y="363387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166851" y="369227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126635" y="42987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155210" y="43571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14274" y="1735630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914274" y="242867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</a:t>
            </a:r>
            <a:r>
              <a:rPr lang="fr-FR" sz="2200" b="1" dirty="0" smtClean="0"/>
              <a:t>de mesure </a:t>
            </a:r>
            <a:r>
              <a:rPr lang="fr-FR" sz="2200" b="1" dirty="0" smtClean="0"/>
              <a:t>identiques</a:t>
            </a:r>
            <a:endParaRPr lang="fr-FR" sz="2200" b="1" dirty="0" smtClean="0"/>
          </a:p>
        </p:txBody>
      </p:sp>
      <p:sp>
        <p:nvSpPr>
          <p:cNvPr id="30" name="ZoneTexte 29"/>
          <p:cNvSpPr txBox="1"/>
          <p:nvPr/>
        </p:nvSpPr>
        <p:spPr>
          <a:xfrm>
            <a:off x="6915781" y="4263537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</a:t>
            </a:r>
            <a:r>
              <a:rPr lang="fr-FR" sz="2200" b="1" dirty="0" smtClean="0"/>
              <a:t>de mesure </a:t>
            </a:r>
            <a:r>
              <a:rPr lang="fr-FR" sz="2200" b="1" dirty="0" smtClean="0"/>
              <a:t>différentes</a:t>
            </a:r>
            <a:endParaRPr lang="fr-FR" sz="2200" b="1" dirty="0" smtClean="0"/>
          </a:p>
        </p:txBody>
      </p:sp>
      <p:pic>
        <p:nvPicPr>
          <p:cNvPr id="3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8711" y="338970"/>
            <a:ext cx="822377" cy="822377"/>
          </a:xfrm>
          <a:prstGeom prst="rect">
            <a:avLst/>
          </a:prstGeom>
          <a:noFill/>
        </p:spPr>
      </p:pic>
      <p:pic>
        <p:nvPicPr>
          <p:cNvPr id="31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2976" y="1786107"/>
            <a:ext cx="411188" cy="411188"/>
          </a:xfrm>
          <a:prstGeom prst="rect">
            <a:avLst/>
          </a:prstGeom>
          <a:noFill/>
        </p:spPr>
      </p:pic>
      <p:pic>
        <p:nvPicPr>
          <p:cNvPr id="3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1833" y="2397275"/>
            <a:ext cx="411188" cy="411188"/>
          </a:xfrm>
          <a:prstGeom prst="rect">
            <a:avLst/>
          </a:prstGeom>
          <a:noFill/>
        </p:spPr>
      </p:pic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7427" y="2544466"/>
            <a:ext cx="411188" cy="411188"/>
          </a:xfrm>
          <a:prstGeom prst="rect">
            <a:avLst/>
          </a:prstGeom>
          <a:noFill/>
        </p:spPr>
      </p:pic>
      <p:pic>
        <p:nvPicPr>
          <p:cNvPr id="3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1833" y="4216340"/>
            <a:ext cx="411188" cy="411188"/>
          </a:xfrm>
          <a:prstGeom prst="rect">
            <a:avLst/>
          </a:prstGeom>
          <a:noFill/>
        </p:spPr>
      </p:pic>
      <p:pic>
        <p:nvPicPr>
          <p:cNvPr id="3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7427" y="4363531"/>
            <a:ext cx="411188" cy="411188"/>
          </a:xfrm>
          <a:prstGeom prst="rect">
            <a:avLst/>
          </a:prstGeom>
          <a:noFill/>
        </p:spPr>
      </p:pic>
      <p:pic>
        <p:nvPicPr>
          <p:cNvPr id="37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3862" y="4635670"/>
            <a:ext cx="387130" cy="387130"/>
          </a:xfrm>
          <a:prstGeom prst="rect">
            <a:avLst/>
          </a:prstGeom>
          <a:noFill/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6308165" y="3144917"/>
            <a:ext cx="1156530" cy="778005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7275433" y="3550264"/>
            <a:ext cx="423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Concaténation des matrices de mesure</a:t>
            </a:r>
            <a:endParaRPr lang="fr-FR" sz="2000" dirty="0" smtClean="0"/>
          </a:p>
        </p:txBody>
      </p:sp>
      <p:pic>
        <p:nvPicPr>
          <p:cNvPr id="4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6308165" y="5212063"/>
            <a:ext cx="1156530" cy="778005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7275433" y="5515202"/>
            <a:ext cx="463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Choix de la matrice de mesure associée au radar d’où provient la mesure </a:t>
            </a:r>
            <a:endParaRPr lang="fr-FR" sz="2000" dirty="0" smtClean="0"/>
          </a:p>
        </p:txBody>
      </p:sp>
      <p:grpSp>
        <p:nvGrpSpPr>
          <p:cNvPr id="97" name="Groupe 60"/>
          <p:cNvGrpSpPr/>
          <p:nvPr/>
        </p:nvGrpSpPr>
        <p:grpSpPr>
          <a:xfrm>
            <a:off x="2415643" y="5094534"/>
            <a:ext cx="806977" cy="497708"/>
            <a:chOff x="358775" y="3232149"/>
            <a:chExt cx="1781175" cy="1098551"/>
          </a:xfrm>
        </p:grpSpPr>
        <p:sp>
          <p:nvSpPr>
            <p:cNvPr id="98" name="Ellipse 9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104" name="Groupe 60"/>
          <p:cNvGrpSpPr/>
          <p:nvPr/>
        </p:nvGrpSpPr>
        <p:grpSpPr>
          <a:xfrm>
            <a:off x="3340072" y="5094534"/>
            <a:ext cx="806977" cy="497708"/>
            <a:chOff x="358775" y="3232149"/>
            <a:chExt cx="1781175" cy="1098551"/>
          </a:xfrm>
        </p:grpSpPr>
        <p:sp>
          <p:nvSpPr>
            <p:cNvPr id="105" name="Ellipse 104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9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110" name="Groupe 60"/>
          <p:cNvGrpSpPr/>
          <p:nvPr/>
        </p:nvGrpSpPr>
        <p:grpSpPr>
          <a:xfrm>
            <a:off x="4722352" y="5094534"/>
            <a:ext cx="806977" cy="497708"/>
            <a:chOff x="358775" y="3232149"/>
            <a:chExt cx="1781175" cy="1098551"/>
          </a:xfrm>
        </p:grpSpPr>
        <p:sp>
          <p:nvSpPr>
            <p:cNvPr id="111" name="Ellipse 110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5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116" name="ZoneTexte 115"/>
          <p:cNvSpPr txBox="1"/>
          <p:nvPr/>
        </p:nvSpPr>
        <p:spPr>
          <a:xfrm>
            <a:off x="722036" y="5069761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IMM</a:t>
            </a:r>
            <a:endParaRPr lang="fr-FR" sz="2400" b="1" dirty="0" smtClean="0"/>
          </a:p>
        </p:txBody>
      </p:sp>
      <p:sp>
        <p:nvSpPr>
          <p:cNvPr id="117" name="Ellipse 116"/>
          <p:cNvSpPr/>
          <p:nvPr/>
        </p:nvSpPr>
        <p:spPr>
          <a:xfrm>
            <a:off x="4217558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4414406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4604905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space réservé du numéro de diapositive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46" name="Rectangle 4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>
          <a:xfrm>
            <a:off x="101603" y="153321"/>
            <a:ext cx="4258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Étapes du filtrage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sp>
        <p:nvSpPr>
          <p:cNvPr id="50" name="Espace réservé du numéro de diapositive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637680" y="2272212"/>
            <a:ext cx="4781439" cy="26239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23" name="TextBox 18"/>
          <p:cNvSpPr txBox="1"/>
          <p:nvPr/>
        </p:nvSpPr>
        <p:spPr>
          <a:xfrm>
            <a:off x="3637680" y="2387123"/>
            <a:ext cx="478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Choix</a:t>
            </a:r>
            <a:r>
              <a:rPr lang="en-US" sz="2400" dirty="0" smtClean="0"/>
              <a:t> du </a:t>
            </a:r>
            <a:r>
              <a:rPr lang="en-US" sz="2400" b="1" dirty="0" err="1" smtClean="0"/>
              <a:t>taux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d’acceptation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d’erreur</a:t>
            </a:r>
            <a:endParaRPr lang="en-US" sz="2400" b="1" dirty="0" smtClean="0"/>
          </a:p>
        </p:txBody>
      </p:sp>
      <p:sp>
        <p:nvSpPr>
          <p:cNvPr id="27" name="TextBox 18"/>
          <p:cNvSpPr txBox="1"/>
          <p:nvPr/>
        </p:nvSpPr>
        <p:spPr>
          <a:xfrm>
            <a:off x="4069480" y="3010816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Calcul</a:t>
            </a:r>
            <a:r>
              <a:rPr lang="en-US" sz="2400" dirty="0" smtClean="0"/>
              <a:t> du </a:t>
            </a:r>
            <a:r>
              <a:rPr lang="en-US" sz="2400" b="1" dirty="0" err="1" smtClean="0"/>
              <a:t>seuil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associé</a:t>
            </a:r>
            <a:endParaRPr lang="en-US" sz="2400" b="1" dirty="0" smtClean="0"/>
          </a:p>
        </p:txBody>
      </p:sp>
      <p:sp>
        <p:nvSpPr>
          <p:cNvPr id="33" name="TextBox 18"/>
          <p:cNvSpPr txBox="1"/>
          <p:nvPr/>
        </p:nvSpPr>
        <p:spPr>
          <a:xfrm>
            <a:off x="4069480" y="3657316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Calcul</a:t>
            </a:r>
            <a:r>
              <a:rPr lang="en-US" sz="2400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de test</a:t>
            </a:r>
            <a:endParaRPr lang="en-US" sz="2400" b="1" dirty="0" smtClean="0"/>
          </a:p>
        </p:txBody>
      </p:sp>
      <p:sp>
        <p:nvSpPr>
          <p:cNvPr id="34" name="TextBox 18"/>
          <p:cNvSpPr txBox="1"/>
          <p:nvPr/>
        </p:nvSpPr>
        <p:spPr>
          <a:xfrm>
            <a:off x="4202604" y="4201415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Comparaison</a:t>
            </a:r>
            <a:r>
              <a:rPr lang="en-US" sz="2400" b="1" dirty="0" smtClean="0"/>
              <a:t> au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sp>
        <p:nvSpPr>
          <p:cNvPr id="35" name="TextBox 18"/>
          <p:cNvSpPr txBox="1"/>
          <p:nvPr/>
        </p:nvSpPr>
        <p:spPr>
          <a:xfrm>
            <a:off x="7789333" y="5904449"/>
            <a:ext cx="35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Validation </a:t>
            </a:r>
            <a:r>
              <a:rPr lang="en-US" sz="2400" b="1" dirty="0" err="1" smtClean="0"/>
              <a:t>ou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refus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dirty="0" smtClean="0"/>
              <a:t>de la </a:t>
            </a:r>
            <a:r>
              <a:rPr lang="en-US" sz="2400" dirty="0" err="1" smtClean="0"/>
              <a:t>mesure</a:t>
            </a:r>
            <a:endParaRPr lang="en-US" sz="2400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-1624853" y="2894015"/>
            <a:ext cx="1424359" cy="7182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Détecteur</a:t>
            </a:r>
            <a:endParaRPr lang="fr-FR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-897953" y="2547825"/>
            <a:ext cx="0" cy="34619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-1270487" y="3612252"/>
            <a:ext cx="0" cy="50408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qde\Desktop\Kalman-FalseDataInjection\Presentations\FlatIcons\canc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97953" y="4339844"/>
            <a:ext cx="589063" cy="589063"/>
          </a:xfrm>
          <a:prstGeom prst="rect">
            <a:avLst/>
          </a:prstGeom>
          <a:noFill/>
        </p:spPr>
      </p:pic>
      <p:pic>
        <p:nvPicPr>
          <p:cNvPr id="4099" name="Picture 3" descr="C:\Users\qde\Desktop\Kalman-FalseDataInjection\Presentations\FlatIcons\check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65019" y="4339844"/>
            <a:ext cx="589063" cy="589063"/>
          </a:xfrm>
          <a:prstGeom prst="rect">
            <a:avLst/>
          </a:prstGeom>
          <a:noFill/>
        </p:spPr>
      </p:pic>
      <p:sp>
        <p:nvSpPr>
          <p:cNvPr id="45" name="ZoneTexte 44"/>
          <p:cNvSpPr txBox="1"/>
          <p:nvPr/>
        </p:nvSpPr>
        <p:spPr>
          <a:xfrm>
            <a:off x="-1432394" y="1845132"/>
            <a:ext cx="106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Nouvelle </a:t>
            </a:r>
          </a:p>
          <a:p>
            <a:pPr algn="ctr"/>
            <a:r>
              <a:rPr lang="fr-FR" dirty="0" smtClean="0"/>
              <a:t>mesure</a:t>
            </a:r>
            <a:endParaRPr lang="fr-FR" dirty="0"/>
          </a:p>
        </p:txBody>
      </p:sp>
      <p:pic>
        <p:nvPicPr>
          <p:cNvPr id="46" name="Picture 3" descr="C:\Users\qde\Desktop\Kalman-FalseDataInjection\Presentations\FlatIcons\check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3009" y="5106979"/>
            <a:ext cx="589063" cy="589063"/>
          </a:xfrm>
          <a:prstGeom prst="rect">
            <a:avLst/>
          </a:prstGeom>
          <a:noFill/>
        </p:spPr>
      </p:pic>
      <p:pic>
        <p:nvPicPr>
          <p:cNvPr id="49" name="Picture 2" descr="C:\Users\qde\Desktop\Kalman-FalseDataInjection\Presentations\FlatIcons\canc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30767" y="5105108"/>
            <a:ext cx="589063" cy="589063"/>
          </a:xfrm>
          <a:prstGeom prst="rect">
            <a:avLst/>
          </a:prstGeom>
          <a:noFill/>
        </p:spPr>
      </p:pic>
      <p:cxnSp>
        <p:nvCxnSpPr>
          <p:cNvPr id="64" name="Connecteur droit avec flèche 63"/>
          <p:cNvCxnSpPr/>
          <p:nvPr/>
        </p:nvCxnSpPr>
        <p:spPr>
          <a:xfrm>
            <a:off x="-601620" y="3612252"/>
            <a:ext cx="0" cy="50408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59401" y="2814798"/>
            <a:ext cx="327007" cy="327007"/>
          </a:xfrm>
          <a:prstGeom prst="rect">
            <a:avLst/>
          </a:prstGeom>
          <a:noFill/>
        </p:spPr>
      </p:pic>
      <p:grpSp>
        <p:nvGrpSpPr>
          <p:cNvPr id="66" name="Group 4"/>
          <p:cNvGrpSpPr/>
          <p:nvPr/>
        </p:nvGrpSpPr>
        <p:grpSpPr>
          <a:xfrm>
            <a:off x="8758115" y="2267725"/>
            <a:ext cx="6291922" cy="907872"/>
            <a:chOff x="-435429" y="-397668"/>
            <a:chExt cx="7075714" cy="1618343"/>
          </a:xfrm>
        </p:grpSpPr>
        <p:sp>
          <p:nvSpPr>
            <p:cNvPr id="67" name="Rectangle 6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18"/>
          <p:cNvSpPr txBox="1"/>
          <p:nvPr/>
        </p:nvSpPr>
        <p:spPr>
          <a:xfrm>
            <a:off x="147096" y="1429633"/>
            <a:ext cx="357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Arrivée</a:t>
            </a:r>
            <a:r>
              <a:rPr lang="en-US" sz="2400" dirty="0" smtClean="0"/>
              <a:t>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b="1" dirty="0" smtClean="0"/>
              <a:t>nouvelle </a:t>
            </a:r>
            <a:r>
              <a:rPr lang="en-US" sz="2400" b="1" dirty="0" err="1" smtClean="0"/>
              <a:t>mesure</a:t>
            </a:r>
            <a:endParaRPr lang="en-US" sz="2400" dirty="0" smtClean="0"/>
          </a:p>
        </p:txBody>
      </p:sp>
      <p:pic>
        <p:nvPicPr>
          <p:cNvPr id="7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1152018" y="2532592"/>
            <a:ext cx="2355119" cy="1551940"/>
          </a:xfrm>
          <a:prstGeom prst="rect">
            <a:avLst/>
          </a:prstGeom>
        </p:spPr>
      </p:pic>
      <p:pic>
        <p:nvPicPr>
          <p:cNvPr id="7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1629319" flipH="1" flipV="1">
            <a:off x="8315635" y="3445503"/>
            <a:ext cx="2355119" cy="1403798"/>
          </a:xfrm>
          <a:prstGeom prst="rect">
            <a:avLst/>
          </a:prstGeom>
        </p:spPr>
      </p:pic>
      <p:sp>
        <p:nvSpPr>
          <p:cNvPr id="74" name="Ellipse 73"/>
          <p:cNvSpPr/>
          <p:nvPr/>
        </p:nvSpPr>
        <p:spPr>
          <a:xfrm>
            <a:off x="4001466" y="3785297"/>
            <a:ext cx="211667" cy="2116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/>
          <p:cNvSpPr/>
          <p:nvPr/>
        </p:nvSpPr>
        <p:spPr>
          <a:xfrm>
            <a:off x="9066238" y="1068210"/>
            <a:ext cx="211667" cy="2116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18"/>
          <p:cNvSpPr txBox="1"/>
          <p:nvPr/>
        </p:nvSpPr>
        <p:spPr>
          <a:xfrm>
            <a:off x="8857157" y="750149"/>
            <a:ext cx="357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Plusieurs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stratégies</a:t>
            </a:r>
            <a:r>
              <a:rPr lang="en-US" sz="2400" b="1" dirty="0" smtClean="0"/>
              <a:t> </a:t>
            </a:r>
            <a:r>
              <a:rPr lang="en-US" sz="2400" dirty="0" err="1" smtClean="0"/>
              <a:t>envisageables</a:t>
            </a:r>
            <a:endParaRPr lang="en-US" sz="2400" dirty="0" smtClean="0"/>
          </a:p>
        </p:txBody>
      </p:sp>
      <p:sp>
        <p:nvSpPr>
          <p:cNvPr id="78" name="Ellipse 77"/>
          <p:cNvSpPr/>
          <p:nvPr/>
        </p:nvSpPr>
        <p:spPr>
          <a:xfrm>
            <a:off x="3443302" y="4360501"/>
            <a:ext cx="688937" cy="6889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0022" y="4511690"/>
            <a:ext cx="415498" cy="415498"/>
          </a:xfrm>
          <a:prstGeom prst="rect">
            <a:avLst/>
          </a:prstGeom>
          <a:noFill/>
        </p:spPr>
      </p:pic>
      <p:sp>
        <p:nvSpPr>
          <p:cNvPr id="82" name="Espace réservé du numéro de diapositive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2270241" y="5800114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5546196" y="-2358107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18"/>
          <p:cNvSpPr txBox="1"/>
          <p:nvPr/>
        </p:nvSpPr>
        <p:spPr>
          <a:xfrm>
            <a:off x="612773" y="1241851"/>
            <a:ext cx="267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pic>
        <p:nvPicPr>
          <p:cNvPr id="5122" name="Picture 2" descr="C:\Users\qde\Desktop\Kalman-FalseDataInjection\Presentations\Equations\ta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3" y="2324963"/>
            <a:ext cx="2487750" cy="443097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290" y="3013433"/>
            <a:ext cx="4040878" cy="324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 descr="C:\Users\qde\Desktop\Kalman-FalseDataInjection\Presentations\Equations\chi2_re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5284" y="3169801"/>
            <a:ext cx="3522427" cy="2347367"/>
          </a:xfrm>
          <a:prstGeom prst="rect">
            <a:avLst/>
          </a:prstGeom>
          <a:noFill/>
        </p:spPr>
      </p:pic>
      <p:pic>
        <p:nvPicPr>
          <p:cNvPr id="5128" name="Picture 8" descr="C:\Users\qde\Desktop\Kalman-FalseDataInjection\Presentations\Equations\chi2_den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95284" y="232759"/>
            <a:ext cx="3522427" cy="2347367"/>
          </a:xfrm>
          <a:prstGeom prst="rect">
            <a:avLst/>
          </a:prstGeom>
          <a:noFill/>
        </p:spPr>
      </p:pic>
      <p:cxnSp>
        <p:nvCxnSpPr>
          <p:cNvPr id="80" name="Straight Connector 13"/>
          <p:cNvCxnSpPr/>
          <p:nvPr/>
        </p:nvCxnSpPr>
        <p:spPr>
          <a:xfrm>
            <a:off x="3920214" y="1695912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8"/>
          <p:cNvSpPr txBox="1"/>
          <p:nvPr/>
        </p:nvSpPr>
        <p:spPr>
          <a:xfrm>
            <a:off x="-482619" y="1899145"/>
            <a:ext cx="267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Taux</a:t>
            </a:r>
            <a:r>
              <a:rPr lang="en-US" i="1" dirty="0" smtClean="0"/>
              <a:t> </a:t>
            </a:r>
            <a:r>
              <a:rPr lang="en-US" i="1" dirty="0" err="1" smtClean="0"/>
              <a:t>d’erreur</a:t>
            </a:r>
            <a:r>
              <a:rPr lang="en-US" i="1" dirty="0" smtClean="0"/>
              <a:t> </a:t>
            </a:r>
            <a:r>
              <a:rPr lang="el-GR" i="1" dirty="0" smtClean="0"/>
              <a:t>τ</a:t>
            </a:r>
            <a:endParaRPr lang="en-US" i="1" dirty="0" smtClean="0"/>
          </a:p>
        </p:txBody>
      </p:sp>
      <p:sp>
        <p:nvSpPr>
          <p:cNvPr id="85" name="TextBox 18"/>
          <p:cNvSpPr txBox="1"/>
          <p:nvPr/>
        </p:nvSpPr>
        <p:spPr>
          <a:xfrm>
            <a:off x="951452" y="2814616"/>
            <a:ext cx="307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a</a:t>
            </a:r>
            <a:r>
              <a:rPr lang="fr-FR" i="1" dirty="0" smtClean="0"/>
              <a:t>vec : q – quantité à tester</a:t>
            </a:r>
            <a:endParaRPr lang="fr-FR" i="1" dirty="0" smtClean="0"/>
          </a:p>
          <a:p>
            <a:r>
              <a:rPr lang="fr-FR" i="1" dirty="0" smtClean="0"/>
              <a:t>           s  – seuil d’acceptation </a:t>
            </a:r>
            <a:endParaRPr lang="fr-FR" i="1" dirty="0" smtClean="0"/>
          </a:p>
        </p:txBody>
      </p:sp>
      <p:sp>
        <p:nvSpPr>
          <p:cNvPr id="86" name="Rectangle 85"/>
          <p:cNvSpPr/>
          <p:nvPr/>
        </p:nvSpPr>
        <p:spPr>
          <a:xfrm>
            <a:off x="561971" y="2268477"/>
            <a:ext cx="2678780" cy="546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18"/>
          <p:cNvSpPr txBox="1"/>
          <p:nvPr/>
        </p:nvSpPr>
        <p:spPr>
          <a:xfrm>
            <a:off x="155575" y="3675850"/>
            <a:ext cx="329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Taux</a:t>
            </a:r>
            <a:r>
              <a:rPr lang="en-US" sz="2400" dirty="0" smtClean="0"/>
              <a:t> </a:t>
            </a:r>
            <a:r>
              <a:rPr lang="en-US" sz="2400" dirty="0" err="1" smtClean="0"/>
              <a:t>connu</a:t>
            </a:r>
            <a:r>
              <a:rPr lang="en-US" sz="2400" dirty="0" smtClean="0"/>
              <a:t> : </a:t>
            </a:r>
            <a:r>
              <a:rPr lang="en-US" sz="2400" b="1" dirty="0" smtClean="0"/>
              <a:t>5%</a:t>
            </a:r>
            <a:endParaRPr lang="en-US" sz="2400" b="1" dirty="0" smtClean="0"/>
          </a:p>
          <a:p>
            <a:r>
              <a:rPr lang="en-US" sz="2400" dirty="0" smtClean="0"/>
              <a:t>Distribution </a:t>
            </a:r>
            <a:r>
              <a:rPr lang="en-US" sz="2400" dirty="0" err="1" smtClean="0"/>
              <a:t>connue</a:t>
            </a:r>
            <a:r>
              <a:rPr lang="en-US" sz="2400" dirty="0" smtClean="0"/>
              <a:t> : </a:t>
            </a:r>
            <a:r>
              <a:rPr lang="el-GR" sz="2400" b="1" dirty="0" smtClean="0"/>
              <a:t>Χ</a:t>
            </a:r>
            <a:r>
              <a:rPr lang="fr-FR" sz="2400" b="1" dirty="0" smtClean="0"/>
              <a:t>²</a:t>
            </a:r>
            <a:endParaRPr lang="en-US" sz="2400" b="1" dirty="0" smtClean="0"/>
          </a:p>
        </p:txBody>
      </p:sp>
      <p:pic>
        <p:nvPicPr>
          <p:cNvPr id="8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240115" y="4696110"/>
            <a:ext cx="1156530" cy="778005"/>
          </a:xfrm>
          <a:prstGeom prst="rect">
            <a:avLst/>
          </a:prstGeom>
        </p:spPr>
      </p:pic>
      <p:sp>
        <p:nvSpPr>
          <p:cNvPr id="89" name="TextBox 18"/>
          <p:cNvSpPr txBox="1"/>
          <p:nvPr/>
        </p:nvSpPr>
        <p:spPr>
          <a:xfrm>
            <a:off x="951452" y="4857114"/>
            <a:ext cx="267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Détermination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du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sp>
        <p:nvSpPr>
          <p:cNvPr id="90" name="TextBox 18"/>
          <p:cNvSpPr txBox="1"/>
          <p:nvPr/>
        </p:nvSpPr>
        <p:spPr>
          <a:xfrm>
            <a:off x="4654550" y="1899145"/>
            <a:ext cx="32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Loi</a:t>
            </a:r>
            <a:r>
              <a:rPr lang="en-US" sz="2400" dirty="0" smtClean="0"/>
              <a:t> </a:t>
            </a:r>
            <a:r>
              <a:rPr lang="en-US" sz="2400" dirty="0" err="1" smtClean="0"/>
              <a:t>statistique</a:t>
            </a:r>
            <a:r>
              <a:rPr lang="en-US" sz="2400" dirty="0" smtClean="0"/>
              <a:t> du </a:t>
            </a:r>
            <a:r>
              <a:rPr lang="el-GR" sz="2400" b="1" dirty="0" smtClean="0"/>
              <a:t>Χ</a:t>
            </a:r>
            <a:r>
              <a:rPr lang="fr-FR" sz="2400" b="1" dirty="0" smtClean="0"/>
              <a:t>²</a:t>
            </a:r>
            <a:endParaRPr lang="en-US" sz="2400" b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8495284" y="2539399"/>
            <a:ext cx="329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Fonction de répartition</a:t>
            </a:r>
            <a:endParaRPr lang="en-US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8600353" y="5516277"/>
            <a:ext cx="329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Fonction de densité</a:t>
            </a:r>
            <a:endParaRPr lang="en-US" b="1" i="1" dirty="0" smtClean="0"/>
          </a:p>
        </p:txBody>
      </p:sp>
      <p:sp>
        <p:nvSpPr>
          <p:cNvPr id="93" name="ZoneTexte 92"/>
          <p:cNvSpPr txBox="1"/>
          <p:nvPr/>
        </p:nvSpPr>
        <p:spPr>
          <a:xfrm>
            <a:off x="9500121" y="6211669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D’après les </a:t>
            </a:r>
            <a:r>
              <a:rPr lang="fr-FR" i="1" dirty="0" smtClean="0"/>
              <a:t>travaux de </a:t>
            </a:r>
          </a:p>
          <a:p>
            <a:r>
              <a:rPr lang="fr-FR" i="1" dirty="0" smtClean="0"/>
              <a:t> </a:t>
            </a:r>
            <a:r>
              <a:rPr lang="fr-FR" i="1" dirty="0" smtClean="0"/>
              <a:t>  [BRUMBACK1987]</a:t>
            </a:r>
            <a:endParaRPr lang="fr-FR" i="1" dirty="0"/>
          </a:p>
        </p:txBody>
      </p:sp>
      <p:sp>
        <p:nvSpPr>
          <p:cNvPr id="94" name="Espace réservé du numéro de diapositive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Equations\d_eu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8674" y="2618701"/>
            <a:ext cx="3894253" cy="500407"/>
          </a:xfrm>
          <a:prstGeom prst="rect">
            <a:avLst/>
          </a:prstGeom>
          <a:noFill/>
        </p:spPr>
      </p:pic>
      <p:sp>
        <p:nvSpPr>
          <p:cNvPr id="56" name="TextBox 18"/>
          <p:cNvSpPr txBox="1"/>
          <p:nvPr/>
        </p:nvSpPr>
        <p:spPr>
          <a:xfrm>
            <a:off x="612772" y="1241851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à tester</a:t>
            </a:r>
            <a:endParaRPr lang="en-US" sz="2400" b="1" dirty="0" smtClean="0"/>
          </a:p>
        </p:txBody>
      </p:sp>
      <p:sp>
        <p:nvSpPr>
          <p:cNvPr id="59" name="TextBox 18"/>
          <p:cNvSpPr txBox="1"/>
          <p:nvPr/>
        </p:nvSpPr>
        <p:spPr>
          <a:xfrm>
            <a:off x="612772" y="2150604"/>
            <a:ext cx="287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</a:t>
            </a:r>
            <a:r>
              <a:rPr lang="en-US" b="1" dirty="0" err="1" smtClean="0"/>
              <a:t>euclidienne</a:t>
            </a:r>
            <a:endParaRPr lang="en-US" b="1" dirty="0" smtClean="0"/>
          </a:p>
        </p:txBody>
      </p:sp>
      <p:cxnSp>
        <p:nvCxnSpPr>
          <p:cNvPr id="61" name="Straight Connector 13"/>
          <p:cNvCxnSpPr/>
          <p:nvPr/>
        </p:nvCxnSpPr>
        <p:spPr>
          <a:xfrm flipH="1">
            <a:off x="918674" y="3344347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540" y="124060"/>
            <a:ext cx="4546028" cy="1823273"/>
          </a:xfrm>
          <a:prstGeom prst="rect">
            <a:avLst/>
          </a:prstGeom>
        </p:spPr>
      </p:pic>
      <p:pic>
        <p:nvPicPr>
          <p:cNvPr id="6146" name="Picture 2" descr="C:\Users\qde\Desktop\Kalman-FalseDataInjection\Presentations\Figures\euc_di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36858" y="2519936"/>
            <a:ext cx="4216400" cy="3435744"/>
          </a:xfrm>
          <a:prstGeom prst="rect">
            <a:avLst/>
          </a:prstGeom>
          <a:noFill/>
        </p:spPr>
      </p:pic>
      <p:cxnSp>
        <p:nvCxnSpPr>
          <p:cNvPr id="67" name="Straight Connector 13"/>
          <p:cNvCxnSpPr/>
          <p:nvPr/>
        </p:nvCxnSpPr>
        <p:spPr>
          <a:xfrm>
            <a:off x="5887698" y="2028461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 flipH="1">
            <a:off x="7036858" y="1947333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numéro de diapositive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grpSp>
        <p:nvGrpSpPr>
          <p:cNvPr id="5" name="Groupe 55"/>
          <p:cNvGrpSpPr/>
          <p:nvPr/>
        </p:nvGrpSpPr>
        <p:grpSpPr>
          <a:xfrm>
            <a:off x="3201451" y="-4007463"/>
            <a:ext cx="4484166" cy="3414937"/>
            <a:chOff x="731301" y="1627095"/>
            <a:chExt cx="4484166" cy="3414937"/>
          </a:xfrm>
        </p:grpSpPr>
        <p:pic>
          <p:nvPicPr>
            <p:cNvPr id="9218" name="Picture 2" descr="C:\Users\qde\Desktop\Kalman-FalseDataInjection\Presentations\FlatIcons\Figure_chi2.png"/>
            <p:cNvPicPr>
              <a:picLocks noChangeAspect="1" noChangeArrowheads="1"/>
            </p:cNvPicPr>
            <p:nvPr/>
          </p:nvPicPr>
          <p:blipFill>
            <a:blip r:embed="rId3"/>
            <a:srcRect l="7753" t="9962" r="8448" b="4963"/>
            <a:stretch>
              <a:fillRect/>
            </a:stretch>
          </p:blipFill>
          <p:spPr bwMode="auto">
            <a:xfrm>
              <a:off x="731301" y="1627095"/>
              <a:ext cx="4484166" cy="3414937"/>
            </a:xfrm>
            <a:prstGeom prst="rect">
              <a:avLst/>
            </a:prstGeom>
            <a:noFill/>
          </p:spPr>
        </p:pic>
        <p:sp>
          <p:nvSpPr>
            <p:cNvPr id="15" name="Ellipse 14"/>
            <p:cNvSpPr/>
            <p:nvPr/>
          </p:nvSpPr>
          <p:spPr>
            <a:xfrm>
              <a:off x="1761065" y="3550708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2389715" y="3245908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3019423" y="271145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648073" y="226060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4277783" y="181610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31358" y="4619625"/>
              <a:ext cx="79375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flipH="1">
              <a:off x="1260475" y="45529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 flipH="1">
              <a:off x="1387475" y="43878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 flipH="1">
              <a:off x="1517650" y="42989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 flipH="1">
              <a:off x="1635126" y="42322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flipH="1">
              <a:off x="1892300" y="41275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flipH="1">
              <a:off x="2016125" y="40036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flipH="1">
              <a:off x="2139951" y="38925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flipH="1">
              <a:off x="2266949" y="38433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flipH="1">
              <a:off x="2517774" y="3550708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flipH="1">
              <a:off x="2638424" y="351737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 flipH="1">
              <a:off x="2768599" y="344117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/>
            <p:nvPr/>
          </p:nvSpPr>
          <p:spPr>
            <a:xfrm flipH="1">
              <a:off x="2889250" y="331258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/>
            <p:cNvSpPr/>
            <p:nvPr/>
          </p:nvSpPr>
          <p:spPr>
            <a:xfrm flipH="1">
              <a:off x="3146424" y="30797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 flipH="1">
              <a:off x="3270249" y="29337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/>
            <p:nvPr/>
          </p:nvSpPr>
          <p:spPr>
            <a:xfrm flipH="1">
              <a:off x="3397249" y="293052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 flipH="1">
              <a:off x="3533772" y="28908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 flipH="1">
              <a:off x="3771900" y="2589212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 flipH="1">
              <a:off x="3902074" y="26447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 flipH="1">
              <a:off x="4029074" y="236696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/>
            <p:cNvSpPr/>
            <p:nvPr/>
          </p:nvSpPr>
          <p:spPr>
            <a:xfrm flipH="1">
              <a:off x="4905374" y="18494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/>
            <p:cNvSpPr/>
            <p:nvPr/>
          </p:nvSpPr>
          <p:spPr>
            <a:xfrm flipH="1">
              <a:off x="4778374" y="1889124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4648199" y="201501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 flipH="1">
              <a:off x="4530723" y="213642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 flipH="1">
              <a:off x="4403725" y="22479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/>
            <p:cNvSpPr/>
            <p:nvPr/>
          </p:nvSpPr>
          <p:spPr>
            <a:xfrm flipH="1">
              <a:off x="4153957" y="24130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123" name="Picture 3" descr="C:\Users\qde\Desktop\Kalman-FalseDataInjection\Presentations\Equations\d_eu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8674" y="2618701"/>
            <a:ext cx="3894253" cy="50040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Equations\d_ma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674" y="4621689"/>
            <a:ext cx="4627522" cy="500407"/>
          </a:xfrm>
          <a:prstGeom prst="rect">
            <a:avLst/>
          </a:prstGeom>
          <a:noFill/>
        </p:spPr>
      </p:pic>
      <p:sp>
        <p:nvSpPr>
          <p:cNvPr id="56" name="TextBox 18"/>
          <p:cNvSpPr txBox="1"/>
          <p:nvPr/>
        </p:nvSpPr>
        <p:spPr>
          <a:xfrm>
            <a:off x="612772" y="1241851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à tester</a:t>
            </a:r>
            <a:endParaRPr lang="en-US" sz="2400" b="1" dirty="0" smtClean="0"/>
          </a:p>
        </p:txBody>
      </p:sp>
      <p:sp>
        <p:nvSpPr>
          <p:cNvPr id="59" name="TextBox 18"/>
          <p:cNvSpPr txBox="1"/>
          <p:nvPr/>
        </p:nvSpPr>
        <p:spPr>
          <a:xfrm>
            <a:off x="612772" y="2150604"/>
            <a:ext cx="287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</a:t>
            </a:r>
            <a:r>
              <a:rPr lang="en-US" b="1" dirty="0" err="1" smtClean="0"/>
              <a:t>euclidienne</a:t>
            </a:r>
            <a:endParaRPr lang="en-US" b="1" dirty="0" smtClean="0"/>
          </a:p>
        </p:txBody>
      </p:sp>
      <p:sp>
        <p:nvSpPr>
          <p:cNvPr id="60" name="TextBox 18"/>
          <p:cNvSpPr txBox="1"/>
          <p:nvPr/>
        </p:nvSpPr>
        <p:spPr>
          <a:xfrm>
            <a:off x="749341" y="4132581"/>
            <a:ext cx="288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de </a:t>
            </a:r>
            <a:r>
              <a:rPr lang="en-US" b="1" dirty="0" err="1" smtClean="0"/>
              <a:t>Mahalanobis</a:t>
            </a:r>
            <a:endParaRPr lang="en-US" b="1" dirty="0" smtClean="0"/>
          </a:p>
        </p:txBody>
      </p:sp>
      <p:cxnSp>
        <p:nvCxnSpPr>
          <p:cNvPr id="61" name="Straight Connector 13"/>
          <p:cNvCxnSpPr/>
          <p:nvPr/>
        </p:nvCxnSpPr>
        <p:spPr>
          <a:xfrm flipH="1">
            <a:off x="918674" y="3344347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3"/>
          <p:cNvCxnSpPr/>
          <p:nvPr/>
        </p:nvCxnSpPr>
        <p:spPr>
          <a:xfrm flipH="1">
            <a:off x="918675" y="5335350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540" y="124060"/>
            <a:ext cx="4546028" cy="1823273"/>
          </a:xfrm>
          <a:prstGeom prst="rect">
            <a:avLst/>
          </a:prstGeom>
        </p:spPr>
      </p:pic>
      <p:cxnSp>
        <p:nvCxnSpPr>
          <p:cNvPr id="67" name="Straight Connector 13"/>
          <p:cNvCxnSpPr/>
          <p:nvPr/>
        </p:nvCxnSpPr>
        <p:spPr>
          <a:xfrm>
            <a:off x="5887698" y="2028461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 flipH="1">
            <a:off x="7036858" y="1947333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6501" y="2373393"/>
            <a:ext cx="4967878" cy="3725909"/>
          </a:xfrm>
          <a:prstGeom prst="rect">
            <a:avLst/>
          </a:prstGeom>
        </p:spPr>
      </p:pic>
      <p:sp>
        <p:nvSpPr>
          <p:cNvPr id="64" name="Espace réservé du numéro de diapositive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  <a:endParaRPr lang="en-US" sz="2000" b="1" dirty="0" smtClean="0"/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  <a:endParaRPr lang="en-US" sz="2000" b="1" dirty="0" smtClean="0"/>
          </a:p>
        </p:txBody>
      </p:sp>
      <p:sp>
        <p:nvSpPr>
          <p:cNvPr id="65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     [LIU2011]</a:t>
            </a:r>
          </a:p>
          <a:p>
            <a:r>
              <a:rPr lang="en-US" sz="2000" b="1" dirty="0" smtClean="0"/>
              <a:t>	             [YANG2013]</a:t>
            </a:r>
            <a:endParaRPr lang="en-US" sz="2000" b="1" dirty="0" smtClean="0"/>
          </a:p>
        </p:txBody>
      </p:sp>
      <p:cxnSp>
        <p:nvCxnSpPr>
          <p:cNvPr id="96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sp>
        <p:nvSpPr>
          <p:cNvPr id="122" name="Espace réservé du numéro de diapositive 1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  <a:endParaRPr lang="en-US" sz="2000" b="1" dirty="0" smtClean="0"/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  <a:endParaRPr lang="en-US" sz="2000" b="1" dirty="0" smtClean="0"/>
          </a:p>
        </p:txBody>
      </p:sp>
      <p:sp>
        <p:nvSpPr>
          <p:cNvPr id="65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     [LIU2011]</a:t>
            </a:r>
          </a:p>
          <a:p>
            <a:r>
              <a:rPr lang="en-US" sz="2000" b="1" dirty="0" smtClean="0"/>
              <a:t>	             [YANG2013]</a:t>
            </a:r>
            <a:endParaRPr lang="en-US" sz="2000" b="1" dirty="0" smtClean="0"/>
          </a:p>
        </p:txBody>
      </p:sp>
      <p:cxnSp>
        <p:nvCxnSpPr>
          <p:cNvPr id="68" name="Straight Connector 13"/>
          <p:cNvCxnSpPr/>
          <p:nvPr/>
        </p:nvCxnSpPr>
        <p:spPr>
          <a:xfrm>
            <a:off x="5334000" y="65193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760487"/>
            <a:ext cx="2355119" cy="1556368"/>
          </a:xfrm>
          <a:prstGeom prst="rect">
            <a:avLst/>
          </a:prstGeom>
        </p:spPr>
      </p:pic>
      <p:sp>
        <p:nvSpPr>
          <p:cNvPr id="75" name="TextBox 18"/>
          <p:cNvSpPr txBox="1"/>
          <p:nvPr/>
        </p:nvSpPr>
        <p:spPr>
          <a:xfrm>
            <a:off x="6189703" y="2555679"/>
            <a:ext cx="2725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controlée</a:t>
            </a:r>
            <a:endParaRPr lang="en-US" sz="2000" dirty="0" smtClean="0"/>
          </a:p>
          <a:p>
            <a:r>
              <a:rPr lang="en-US" sz="2000" dirty="0" err="1" smtClean="0"/>
              <a:t>Atterrissage</a:t>
            </a:r>
            <a:endParaRPr lang="en-US" sz="2000" dirty="0" smtClean="0"/>
          </a:p>
        </p:txBody>
      </p:sp>
      <p:sp>
        <p:nvSpPr>
          <p:cNvPr id="76" name="TextBox 18"/>
          <p:cNvSpPr txBox="1"/>
          <p:nvPr/>
        </p:nvSpPr>
        <p:spPr>
          <a:xfrm>
            <a:off x="6189703" y="1068210"/>
            <a:ext cx="307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Perte</a:t>
            </a:r>
            <a:r>
              <a:rPr lang="en-US" sz="2000" dirty="0" smtClean="0"/>
              <a:t> de </a:t>
            </a:r>
            <a:r>
              <a:rPr lang="en-US" sz="2000" dirty="0" err="1" smtClean="0"/>
              <a:t>précision</a:t>
            </a:r>
            <a:endParaRPr lang="en-US" sz="2000" dirty="0" smtClean="0"/>
          </a:p>
          <a:p>
            <a:r>
              <a:rPr lang="en-US" sz="2000" dirty="0" smtClean="0"/>
              <a:t>Absence </a:t>
            </a:r>
            <a:r>
              <a:rPr lang="en-US" sz="2000" dirty="0" err="1" smtClean="0"/>
              <a:t>d’informations</a:t>
            </a:r>
            <a:r>
              <a:rPr lang="en-US" sz="2000" dirty="0" smtClean="0"/>
              <a:t>	</a:t>
            </a:r>
            <a:endParaRPr lang="en-US" sz="2000" dirty="0" smtClean="0"/>
          </a:p>
        </p:txBody>
      </p:sp>
      <p:sp>
        <p:nvSpPr>
          <p:cNvPr id="78" name="TextBox 18"/>
          <p:cNvSpPr txBox="1"/>
          <p:nvPr/>
        </p:nvSpPr>
        <p:spPr>
          <a:xfrm>
            <a:off x="6189704" y="4165603"/>
            <a:ext cx="220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Optimisation</a:t>
            </a:r>
            <a:endParaRPr lang="en-US" sz="2000" dirty="0" smtClean="0"/>
          </a:p>
          <a:p>
            <a:r>
              <a:rPr lang="en-US" sz="2000" dirty="0" err="1" smtClean="0"/>
              <a:t>Automatisation</a:t>
            </a:r>
            <a:r>
              <a:rPr lang="en-US" sz="2000" dirty="0" smtClean="0"/>
              <a:t> </a:t>
            </a:r>
          </a:p>
        </p:txBody>
      </p:sp>
      <p:pic>
        <p:nvPicPr>
          <p:cNvPr id="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2171330"/>
            <a:ext cx="2355119" cy="1556368"/>
          </a:xfrm>
          <a:prstGeom prst="rect">
            <a:avLst/>
          </a:prstGeom>
        </p:spPr>
      </p:pic>
      <p:pic>
        <p:nvPicPr>
          <p:cNvPr id="8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3940188" y="3764843"/>
            <a:ext cx="2355119" cy="1556368"/>
          </a:xfrm>
          <a:prstGeom prst="rect">
            <a:avLst/>
          </a:prstGeom>
        </p:spPr>
      </p:pic>
      <p:sp>
        <p:nvSpPr>
          <p:cNvPr id="90" name="TextBox 18"/>
          <p:cNvSpPr txBox="1"/>
          <p:nvPr/>
        </p:nvSpPr>
        <p:spPr>
          <a:xfrm>
            <a:off x="6951414" y="1871246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minimale</a:t>
            </a:r>
            <a:endParaRPr lang="en-US" sz="1600" b="1" i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6951414" y="3293539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étendue</a:t>
            </a:r>
            <a:endParaRPr lang="en-US" sz="1600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6951414" y="4920397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complète</a:t>
            </a:r>
            <a:endParaRPr lang="en-US" sz="1600" b="1" i="1" dirty="0" smtClean="0"/>
          </a:p>
        </p:txBody>
      </p:sp>
      <p:cxnSp>
        <p:nvCxnSpPr>
          <p:cNvPr id="98" name="Straight Connector 13"/>
          <p:cNvCxnSpPr/>
          <p:nvPr/>
        </p:nvCxnSpPr>
        <p:spPr>
          <a:xfrm flipH="1">
            <a:off x="66971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3"/>
          <p:cNvCxnSpPr/>
          <p:nvPr/>
        </p:nvCxnSpPr>
        <p:spPr>
          <a:xfrm flipH="1">
            <a:off x="66971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8"/>
          <p:cNvSpPr txBox="1"/>
          <p:nvPr/>
        </p:nvSpPr>
        <p:spPr>
          <a:xfrm>
            <a:off x="5125217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Objectifs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l’attaque</a:t>
            </a:r>
            <a:endParaRPr lang="en-US" sz="2400" b="1" dirty="0" smtClean="0"/>
          </a:p>
        </p:txBody>
      </p: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  <a:endParaRPr lang="en-US" sz="2000" b="1" dirty="0" smtClean="0"/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  <a:endParaRPr lang="en-US" sz="2000" b="1" dirty="0" smtClean="0"/>
          </a:p>
        </p:txBody>
      </p:sp>
      <p:sp>
        <p:nvSpPr>
          <p:cNvPr id="65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     [LIU2011]</a:t>
            </a:r>
          </a:p>
          <a:p>
            <a:r>
              <a:rPr lang="en-US" sz="2000" b="1" dirty="0" smtClean="0"/>
              <a:t>	             [YANG2013]</a:t>
            </a:r>
            <a:endParaRPr lang="en-US" sz="2000" b="1" dirty="0" smtClean="0"/>
          </a:p>
        </p:txBody>
      </p:sp>
      <p:cxnSp>
        <p:nvCxnSpPr>
          <p:cNvPr id="68" name="Straight Connector 13"/>
          <p:cNvCxnSpPr/>
          <p:nvPr/>
        </p:nvCxnSpPr>
        <p:spPr>
          <a:xfrm>
            <a:off x="5334000" y="65193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760487"/>
            <a:ext cx="2355119" cy="1556368"/>
          </a:xfrm>
          <a:prstGeom prst="rect">
            <a:avLst/>
          </a:prstGeom>
        </p:spPr>
      </p:pic>
      <p:sp>
        <p:nvSpPr>
          <p:cNvPr id="75" name="TextBox 18"/>
          <p:cNvSpPr txBox="1"/>
          <p:nvPr/>
        </p:nvSpPr>
        <p:spPr>
          <a:xfrm>
            <a:off x="6189703" y="2555679"/>
            <a:ext cx="2725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controlée</a:t>
            </a:r>
            <a:endParaRPr lang="en-US" sz="2000" dirty="0" smtClean="0"/>
          </a:p>
          <a:p>
            <a:r>
              <a:rPr lang="en-US" sz="2000" dirty="0" err="1" smtClean="0"/>
              <a:t>Atterrissage</a:t>
            </a:r>
            <a:endParaRPr lang="en-US" sz="2000" dirty="0" smtClean="0"/>
          </a:p>
        </p:txBody>
      </p:sp>
      <p:sp>
        <p:nvSpPr>
          <p:cNvPr id="76" name="TextBox 18"/>
          <p:cNvSpPr txBox="1"/>
          <p:nvPr/>
        </p:nvSpPr>
        <p:spPr>
          <a:xfrm>
            <a:off x="6189703" y="1068210"/>
            <a:ext cx="307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Perte</a:t>
            </a:r>
            <a:r>
              <a:rPr lang="en-US" sz="2000" dirty="0" smtClean="0"/>
              <a:t> de </a:t>
            </a:r>
            <a:r>
              <a:rPr lang="en-US" sz="2000" dirty="0" err="1" smtClean="0"/>
              <a:t>précision</a:t>
            </a:r>
            <a:endParaRPr lang="en-US" sz="2000" dirty="0" smtClean="0"/>
          </a:p>
          <a:p>
            <a:r>
              <a:rPr lang="en-US" sz="2000" dirty="0" smtClean="0"/>
              <a:t>Absence </a:t>
            </a:r>
            <a:r>
              <a:rPr lang="en-US" sz="2000" dirty="0" err="1" smtClean="0"/>
              <a:t>d’informations</a:t>
            </a:r>
            <a:r>
              <a:rPr lang="en-US" sz="2000" dirty="0" smtClean="0"/>
              <a:t>	</a:t>
            </a:r>
            <a:endParaRPr lang="en-US" sz="2000" dirty="0" smtClean="0"/>
          </a:p>
        </p:txBody>
      </p:sp>
      <p:sp>
        <p:nvSpPr>
          <p:cNvPr id="78" name="TextBox 18"/>
          <p:cNvSpPr txBox="1"/>
          <p:nvPr/>
        </p:nvSpPr>
        <p:spPr>
          <a:xfrm>
            <a:off x="6189704" y="4165603"/>
            <a:ext cx="220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Optimisation</a:t>
            </a:r>
            <a:endParaRPr lang="en-US" sz="2000" dirty="0" smtClean="0"/>
          </a:p>
          <a:p>
            <a:r>
              <a:rPr lang="en-US" sz="2000" dirty="0" err="1" smtClean="0"/>
              <a:t>Automatisation</a:t>
            </a:r>
            <a:r>
              <a:rPr lang="en-US" sz="2000" dirty="0" smtClean="0"/>
              <a:t> </a:t>
            </a:r>
          </a:p>
        </p:txBody>
      </p:sp>
      <p:pic>
        <p:nvPicPr>
          <p:cNvPr id="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2171330"/>
            <a:ext cx="2355119" cy="1556368"/>
          </a:xfrm>
          <a:prstGeom prst="rect">
            <a:avLst/>
          </a:prstGeom>
        </p:spPr>
      </p:pic>
      <p:pic>
        <p:nvPicPr>
          <p:cNvPr id="8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3940188" y="3764843"/>
            <a:ext cx="2355119" cy="1556368"/>
          </a:xfrm>
          <a:prstGeom prst="rect">
            <a:avLst/>
          </a:prstGeom>
        </p:spPr>
      </p:pic>
      <p:cxnSp>
        <p:nvCxnSpPr>
          <p:cNvPr id="87" name="Straight Connector 13"/>
          <p:cNvCxnSpPr/>
          <p:nvPr/>
        </p:nvCxnSpPr>
        <p:spPr>
          <a:xfrm>
            <a:off x="9262533" y="72015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8"/>
          <p:cNvSpPr txBox="1"/>
          <p:nvPr/>
        </p:nvSpPr>
        <p:spPr>
          <a:xfrm>
            <a:off x="6951414" y="1871246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minimale</a:t>
            </a:r>
            <a:endParaRPr lang="en-US" sz="1600" b="1" i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6951414" y="3293539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étendue</a:t>
            </a:r>
            <a:endParaRPr lang="en-US" sz="1600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6951414" y="4920397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complète</a:t>
            </a:r>
            <a:endParaRPr lang="en-US" sz="1600" b="1" i="1" dirty="0" smtClean="0"/>
          </a:p>
        </p:txBody>
      </p:sp>
      <p:cxnSp>
        <p:nvCxnSpPr>
          <p:cNvPr id="98" name="Straight Connector 13"/>
          <p:cNvCxnSpPr/>
          <p:nvPr/>
        </p:nvCxnSpPr>
        <p:spPr>
          <a:xfrm flipH="1">
            <a:off x="66971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3"/>
          <p:cNvCxnSpPr/>
          <p:nvPr/>
        </p:nvCxnSpPr>
        <p:spPr>
          <a:xfrm flipH="1">
            <a:off x="66971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8"/>
          <p:cNvSpPr txBox="1"/>
          <p:nvPr/>
        </p:nvSpPr>
        <p:spPr>
          <a:xfrm>
            <a:off x="5125217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Objectifs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l’attaque</a:t>
            </a:r>
            <a:endParaRPr lang="en-US" sz="2400" b="1" dirty="0" smtClean="0"/>
          </a:p>
        </p:txBody>
      </p: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sp>
        <p:nvSpPr>
          <p:cNvPr id="104" name="TextBox 18"/>
          <p:cNvSpPr txBox="1"/>
          <p:nvPr/>
        </p:nvSpPr>
        <p:spPr>
          <a:xfrm>
            <a:off x="9333719" y="1184728"/>
            <a:ext cx="289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Gonflement</a:t>
            </a:r>
            <a:r>
              <a:rPr lang="en-US" sz="2000" dirty="0" smtClean="0"/>
              <a:t> des </a:t>
            </a:r>
            <a:r>
              <a:rPr lang="en-US" sz="2000" dirty="0" err="1" smtClean="0"/>
              <a:t>mesures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</a:t>
            </a:r>
            <a:r>
              <a:rPr lang="en-US" sz="1600" b="1" dirty="0" err="1" smtClean="0"/>
              <a:t>Déclenchement</a:t>
            </a:r>
            <a:r>
              <a:rPr lang="en-US" sz="1600" b="1" dirty="0" smtClean="0"/>
              <a:t> du </a:t>
            </a:r>
            <a:r>
              <a:rPr lang="en-US" sz="1600" b="1" dirty="0" err="1" smtClean="0"/>
              <a:t>détecteur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d’erreurs</a:t>
            </a:r>
            <a:endParaRPr lang="en-US" sz="1600" b="1" dirty="0" smtClean="0"/>
          </a:p>
        </p:txBody>
      </p:sp>
      <p:sp>
        <p:nvSpPr>
          <p:cNvPr id="105" name="TextBox 18"/>
          <p:cNvSpPr txBox="1"/>
          <p:nvPr/>
        </p:nvSpPr>
        <p:spPr>
          <a:xfrm>
            <a:off x="9415504" y="2618377"/>
            <a:ext cx="28950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Altération</a:t>
            </a:r>
            <a:r>
              <a:rPr lang="en-US" sz="2000" dirty="0" smtClean="0"/>
              <a:t> </a:t>
            </a:r>
            <a:r>
              <a:rPr lang="en-US" sz="2000" dirty="0" err="1" smtClean="0"/>
              <a:t>suivant</a:t>
            </a:r>
            <a:r>
              <a:rPr lang="en-US" sz="2000" dirty="0" smtClean="0"/>
              <a:t> </a:t>
            </a:r>
            <a:r>
              <a:rPr lang="en-US" sz="2000" dirty="0" err="1" smtClean="0"/>
              <a:t>une</a:t>
            </a:r>
            <a:r>
              <a:rPr lang="en-US" sz="2000" dirty="0" smtClean="0"/>
              <a:t> </a:t>
            </a:r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donnée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Injection </a:t>
            </a:r>
            <a:r>
              <a:rPr lang="en-US" sz="1600" b="1" dirty="0" err="1" smtClean="0">
                <a:sym typeface="Wingdings" pitchFamily="2" charset="2"/>
              </a:rPr>
              <a:t>d’une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déviation</a:t>
            </a:r>
            <a:endParaRPr lang="en-US" sz="1600" b="1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08" name="TextBox 18"/>
          <p:cNvSpPr txBox="1"/>
          <p:nvPr/>
        </p:nvSpPr>
        <p:spPr>
          <a:xfrm>
            <a:off x="8678334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Concrètement</a:t>
            </a:r>
            <a:endParaRPr lang="en-US" sz="2400" b="1" dirty="0" smtClean="0"/>
          </a:p>
        </p:txBody>
      </p:sp>
      <p:sp>
        <p:nvSpPr>
          <p:cNvPr id="109" name="TextBox 18"/>
          <p:cNvSpPr txBox="1"/>
          <p:nvPr/>
        </p:nvSpPr>
        <p:spPr>
          <a:xfrm>
            <a:off x="9398570" y="4258732"/>
            <a:ext cx="28950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Algorithmes</a:t>
            </a:r>
            <a:r>
              <a:rPr lang="en-US" sz="2000" dirty="0" smtClean="0"/>
              <a:t> de </a:t>
            </a:r>
            <a:r>
              <a:rPr lang="en-US" sz="2000" dirty="0" err="1" smtClean="0"/>
              <a:t>déviation</a:t>
            </a:r>
            <a:r>
              <a:rPr lang="en-US" sz="2000" dirty="0" smtClean="0"/>
              <a:t> sans </a:t>
            </a:r>
            <a:r>
              <a:rPr lang="en-US" sz="2000" dirty="0" err="1" smtClean="0"/>
              <a:t>déclenchement</a:t>
            </a:r>
            <a:r>
              <a:rPr lang="en-US" sz="2000" dirty="0" smtClean="0"/>
              <a:t> de la </a:t>
            </a:r>
            <a:r>
              <a:rPr lang="en-US" sz="2000" dirty="0" err="1" smtClean="0"/>
              <a:t>détection</a:t>
            </a:r>
            <a:r>
              <a:rPr lang="en-US" sz="2000" dirty="0" smtClean="0"/>
              <a:t> </a:t>
            </a:r>
            <a:r>
              <a:rPr lang="en-US" sz="2000" dirty="0" err="1" smtClean="0"/>
              <a:t>d’erreurs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Injection </a:t>
            </a:r>
            <a:r>
              <a:rPr lang="en-US" sz="1600" b="1" dirty="0" err="1" smtClean="0">
                <a:sym typeface="Wingdings" pitchFamily="2" charset="2"/>
              </a:rPr>
              <a:t>d’une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déviation</a:t>
            </a:r>
            <a:r>
              <a:rPr lang="en-US" sz="1600" b="1" dirty="0" smtClean="0">
                <a:sym typeface="Wingdings" pitchFamily="2" charset="2"/>
              </a:rPr>
              <a:t> sans </a:t>
            </a:r>
            <a:r>
              <a:rPr lang="en-US" sz="1600" b="1" dirty="0" err="1" smtClean="0">
                <a:sym typeface="Wingdings" pitchFamily="2" charset="2"/>
              </a:rPr>
              <a:t>déclenchement</a:t>
            </a:r>
            <a:r>
              <a:rPr lang="en-US" sz="1600" b="1" dirty="0" smtClean="0">
                <a:sym typeface="Wingdings" pitchFamily="2" charset="2"/>
              </a:rPr>
              <a:t> de la </a:t>
            </a:r>
            <a:r>
              <a:rPr lang="en-US" sz="1600" b="1" dirty="0" err="1" smtClean="0">
                <a:sym typeface="Wingdings" pitchFamily="2" charset="2"/>
              </a:rPr>
              <a:t>détection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d’erreurs</a:t>
            </a:r>
            <a:endParaRPr lang="en-US" sz="1600" b="1" dirty="0" smtClean="0"/>
          </a:p>
          <a:p>
            <a:endParaRPr lang="en-US" sz="2000" dirty="0" smtClean="0"/>
          </a:p>
        </p:txBody>
      </p:sp>
      <p:cxnSp>
        <p:nvCxnSpPr>
          <p:cNvPr id="112" name="Straight Connector 13"/>
          <p:cNvCxnSpPr/>
          <p:nvPr/>
        </p:nvCxnSpPr>
        <p:spPr>
          <a:xfrm flipH="1">
            <a:off x="97398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3"/>
          <p:cNvCxnSpPr/>
          <p:nvPr/>
        </p:nvCxnSpPr>
        <p:spPr>
          <a:xfrm flipH="1">
            <a:off x="97398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35429" y="162370"/>
            <a:ext cx="7075714" cy="1058305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-52444"/>
            <a:ext cx="10515600" cy="1325563"/>
          </a:xfrm>
        </p:spPr>
        <p:txBody>
          <a:bodyPr/>
          <a:lstStyle/>
          <a:p>
            <a:r>
              <a:rPr lang="en-US" dirty="0" err="1" smtClean="0"/>
              <a:t>Implémentation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Bibliothèque</a:t>
            </a:r>
            <a:r>
              <a:rPr lang="en-US" dirty="0" smtClean="0"/>
              <a:t> </a:t>
            </a:r>
            <a:r>
              <a:rPr lang="en-US" i="1" dirty="0" err="1" smtClean="0"/>
              <a:t>FilterPy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5026" y="1325563"/>
            <a:ext cx="5566157" cy="4339089"/>
          </a:xfrm>
          <a:prstGeom prst="rect">
            <a:avLst/>
          </a:prstGeom>
        </p:spPr>
      </p:pic>
      <p:pic>
        <p:nvPicPr>
          <p:cNvPr id="1026" name="Picture 2" descr="C:\Users\qde\Downloads\bookshe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329" y="2717116"/>
            <a:ext cx="3316672" cy="3316668"/>
          </a:xfrm>
          <a:prstGeom prst="rect">
            <a:avLst/>
          </a:prstGeom>
          <a:noFill/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1536" y="4048216"/>
            <a:ext cx="6406909" cy="2569616"/>
          </a:xfrm>
          <a:prstGeom prst="rect">
            <a:avLst/>
          </a:prstGeom>
        </p:spPr>
      </p:pic>
      <p:grpSp>
        <p:nvGrpSpPr>
          <p:cNvPr id="4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43" name="Rectangle 4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01603" y="153321"/>
            <a:ext cx="4258734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4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17885" y="4711125"/>
            <a:ext cx="1676400" cy="197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2375042" y="3544604"/>
            <a:ext cx="2355119" cy="1345842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119" name="Espace réservé du numéro de diapositive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  <a:endParaRPr lang="fr-FR" sz="2200" b="1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  <a:endParaRPr lang="fr-FR" sz="2200" b="1" dirty="0" smtClean="0"/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03397" y="5244184"/>
            <a:ext cx="263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BruteForceAttacker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  <a:endParaRPr lang="fr-FR" sz="2200" b="1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  <a:endParaRPr lang="fr-FR" sz="2200" b="1" dirty="0" smtClean="0"/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100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6292" y="5801297"/>
            <a:ext cx="546097" cy="546097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42389" y="5116948"/>
            <a:ext cx="697415" cy="697415"/>
          </a:xfrm>
          <a:prstGeom prst="rect">
            <a:avLst/>
          </a:prstGeom>
          <a:noFill/>
        </p:spPr>
      </p:pic>
      <p:sp>
        <p:nvSpPr>
          <p:cNvPr id="93" name="Espace réservé du numéro de diapositive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03397" y="5244184"/>
            <a:ext cx="263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BruteForceAttacker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  <a:endParaRPr lang="fr-FR" sz="2200" b="1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  <a:endParaRPr lang="fr-FR" sz="2200" b="1" dirty="0" smtClean="0"/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100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6292" y="5801297"/>
            <a:ext cx="546097" cy="546097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2389" y="5116948"/>
            <a:ext cx="697415" cy="697415"/>
          </a:xfrm>
          <a:prstGeom prst="rect">
            <a:avLst/>
          </a:prstGeom>
          <a:noFill/>
        </p:spPr>
      </p:pic>
      <p:sp>
        <p:nvSpPr>
          <p:cNvPr id="101" name="ZoneTexte 100"/>
          <p:cNvSpPr txBox="1"/>
          <p:nvPr/>
        </p:nvSpPr>
        <p:spPr>
          <a:xfrm>
            <a:off x="7942443" y="5618109"/>
            <a:ext cx="263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ChiSquareDetector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102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585601" y="6305550"/>
            <a:ext cx="398588" cy="398588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à coins arrondis 115"/>
          <p:cNvSpPr/>
          <p:nvPr/>
        </p:nvSpPr>
        <p:spPr>
          <a:xfrm>
            <a:off x="3986279" y="5516089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12" name="Forme libre 111"/>
          <p:cNvSpPr/>
          <p:nvPr/>
        </p:nvSpPr>
        <p:spPr>
          <a:xfrm>
            <a:off x="5478066" y="4311626"/>
            <a:ext cx="702072" cy="1140963"/>
          </a:xfrm>
          <a:custGeom>
            <a:avLst/>
            <a:gdLst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702204"/>
              <a:gd name="connsiteY0" fmla="*/ 858388 h 1140963"/>
              <a:gd name="connsiteX1" fmla="*/ 201084 w 702204"/>
              <a:gd name="connsiteY1" fmla="*/ 858388 h 1140963"/>
              <a:gd name="connsiteX2" fmla="*/ 201084 w 702204"/>
              <a:gd name="connsiteY2" fmla="*/ 0 h 1140963"/>
              <a:gd name="connsiteX3" fmla="*/ 483659 w 702204"/>
              <a:gd name="connsiteY3" fmla="*/ 0 h 1140963"/>
              <a:gd name="connsiteX4" fmla="*/ 483659 w 702204"/>
              <a:gd name="connsiteY4" fmla="*/ 858388 h 1140963"/>
              <a:gd name="connsiteX5" fmla="*/ 624946 w 702204"/>
              <a:gd name="connsiteY5" fmla="*/ 858388 h 1140963"/>
              <a:gd name="connsiteX6" fmla="*/ 342371 w 702204"/>
              <a:gd name="connsiteY6" fmla="*/ 1140963 h 1140963"/>
              <a:gd name="connsiteX7" fmla="*/ 59796 w 702204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5246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0483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2070 w 702072"/>
              <a:gd name="connsiteY4" fmla="*/ 810583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072" h="1140963">
                <a:moveTo>
                  <a:pt x="59796" y="858388"/>
                </a:moveTo>
                <a:cubicBezTo>
                  <a:pt x="123394" y="782188"/>
                  <a:pt x="155576" y="817697"/>
                  <a:pt x="202672" y="817697"/>
                </a:cubicBezTo>
                <a:cubicBezTo>
                  <a:pt x="202143" y="545131"/>
                  <a:pt x="201613" y="272566"/>
                  <a:pt x="201084" y="0"/>
                </a:cubicBezTo>
                <a:lnTo>
                  <a:pt x="483659" y="0"/>
                </a:lnTo>
                <a:cubicBezTo>
                  <a:pt x="485246" y="279185"/>
                  <a:pt x="480483" y="531398"/>
                  <a:pt x="482070" y="810583"/>
                </a:cubicBezTo>
                <a:cubicBezTo>
                  <a:pt x="529166" y="810583"/>
                  <a:pt x="554037" y="798841"/>
                  <a:pt x="624946" y="858388"/>
                </a:cubicBezTo>
                <a:cubicBezTo>
                  <a:pt x="702072" y="947818"/>
                  <a:pt x="457201" y="1073758"/>
                  <a:pt x="342371" y="1140963"/>
                </a:cubicBezTo>
                <a:cubicBezTo>
                  <a:pt x="233891" y="1073759"/>
                  <a:pt x="0" y="957342"/>
                  <a:pt x="59796" y="85838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03397" y="5244184"/>
            <a:ext cx="263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BruteForceAttacker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  <a:endParaRPr lang="fr-FR" sz="2200" b="1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  <a:endParaRPr lang="fr-FR" sz="2200" b="1" dirty="0" smtClean="0"/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100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6292" y="5801297"/>
            <a:ext cx="546097" cy="546097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2389" y="5116948"/>
            <a:ext cx="697415" cy="697415"/>
          </a:xfrm>
          <a:prstGeom prst="rect">
            <a:avLst/>
          </a:prstGeom>
          <a:noFill/>
        </p:spPr>
      </p:pic>
      <p:sp>
        <p:nvSpPr>
          <p:cNvPr id="101" name="ZoneTexte 100"/>
          <p:cNvSpPr txBox="1"/>
          <p:nvPr/>
        </p:nvSpPr>
        <p:spPr>
          <a:xfrm>
            <a:off x="7942443" y="5618109"/>
            <a:ext cx="263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ChiSquareDetector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102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585601" y="6305550"/>
            <a:ext cx="398588" cy="398588"/>
          </a:xfrm>
          <a:prstGeom prst="rect">
            <a:avLst/>
          </a:prstGeom>
          <a:noFill/>
        </p:spPr>
      </p:pic>
      <p:pic>
        <p:nvPicPr>
          <p:cNvPr id="8195" name="Picture 3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64462" y="5643563"/>
            <a:ext cx="863236" cy="863236"/>
          </a:xfrm>
          <a:prstGeom prst="rect">
            <a:avLst/>
          </a:prstGeom>
          <a:noFill/>
        </p:spPr>
      </p:pic>
      <p:sp>
        <p:nvSpPr>
          <p:cNvPr id="115" name="ZoneTexte 114"/>
          <p:cNvSpPr txBox="1"/>
          <p:nvPr/>
        </p:nvSpPr>
        <p:spPr>
          <a:xfrm>
            <a:off x="5127698" y="5624513"/>
            <a:ext cx="263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Trajectoires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Performance du filtre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Probabilités modèles</a:t>
            </a:r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35"/>
          <a:stretch/>
        </p:blipFill>
        <p:spPr>
          <a:xfrm>
            <a:off x="5468863" y="962502"/>
            <a:ext cx="6057234" cy="1713357"/>
          </a:xfrm>
          <a:prstGeom prst="rect">
            <a:avLst/>
          </a:prstGeom>
        </p:spPr>
      </p:pic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à coins arrondis 115"/>
          <p:cNvSpPr/>
          <p:nvPr/>
        </p:nvSpPr>
        <p:spPr>
          <a:xfrm>
            <a:off x="3986279" y="5516089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12" name="Forme libre 111"/>
          <p:cNvSpPr/>
          <p:nvPr/>
        </p:nvSpPr>
        <p:spPr>
          <a:xfrm>
            <a:off x="5478066" y="4311626"/>
            <a:ext cx="702072" cy="1140963"/>
          </a:xfrm>
          <a:custGeom>
            <a:avLst/>
            <a:gdLst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702204"/>
              <a:gd name="connsiteY0" fmla="*/ 858388 h 1140963"/>
              <a:gd name="connsiteX1" fmla="*/ 201084 w 702204"/>
              <a:gd name="connsiteY1" fmla="*/ 858388 h 1140963"/>
              <a:gd name="connsiteX2" fmla="*/ 201084 w 702204"/>
              <a:gd name="connsiteY2" fmla="*/ 0 h 1140963"/>
              <a:gd name="connsiteX3" fmla="*/ 483659 w 702204"/>
              <a:gd name="connsiteY3" fmla="*/ 0 h 1140963"/>
              <a:gd name="connsiteX4" fmla="*/ 483659 w 702204"/>
              <a:gd name="connsiteY4" fmla="*/ 858388 h 1140963"/>
              <a:gd name="connsiteX5" fmla="*/ 624946 w 702204"/>
              <a:gd name="connsiteY5" fmla="*/ 858388 h 1140963"/>
              <a:gd name="connsiteX6" fmla="*/ 342371 w 702204"/>
              <a:gd name="connsiteY6" fmla="*/ 1140963 h 1140963"/>
              <a:gd name="connsiteX7" fmla="*/ 59796 w 702204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5246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0483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2070 w 702072"/>
              <a:gd name="connsiteY4" fmla="*/ 810583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072" h="1140963">
                <a:moveTo>
                  <a:pt x="59796" y="858388"/>
                </a:moveTo>
                <a:cubicBezTo>
                  <a:pt x="123394" y="782188"/>
                  <a:pt x="155576" y="817697"/>
                  <a:pt x="202672" y="817697"/>
                </a:cubicBezTo>
                <a:cubicBezTo>
                  <a:pt x="202143" y="545131"/>
                  <a:pt x="201613" y="272566"/>
                  <a:pt x="201084" y="0"/>
                </a:cubicBezTo>
                <a:lnTo>
                  <a:pt x="483659" y="0"/>
                </a:lnTo>
                <a:cubicBezTo>
                  <a:pt x="485246" y="279185"/>
                  <a:pt x="480483" y="531398"/>
                  <a:pt x="482070" y="810583"/>
                </a:cubicBezTo>
                <a:cubicBezTo>
                  <a:pt x="529166" y="810583"/>
                  <a:pt x="554037" y="798841"/>
                  <a:pt x="624946" y="858388"/>
                </a:cubicBezTo>
                <a:cubicBezTo>
                  <a:pt x="702072" y="947818"/>
                  <a:pt x="457201" y="1073758"/>
                  <a:pt x="342371" y="1140963"/>
                </a:cubicBezTo>
                <a:cubicBezTo>
                  <a:pt x="233891" y="1073759"/>
                  <a:pt x="0" y="957342"/>
                  <a:pt x="59796" y="85838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Merci pour </a:t>
            </a:r>
            <a:r>
              <a:rPr lang="en-US" dirty="0" err="1" smtClean="0"/>
              <a:t>votre</a:t>
            </a:r>
            <a:r>
              <a:rPr lang="en-US" dirty="0" smtClean="0"/>
              <a:t> attention !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03397" y="5244184"/>
            <a:ext cx="263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BruteForceAttacker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</a:t>
            </a:r>
            <a:r>
              <a:rPr lang="fr-FR" sz="2400" b="1" dirty="0" smtClean="0"/>
              <a:t>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  <a:endParaRPr lang="fr-FR" sz="2200" b="1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  <a:endParaRPr lang="fr-FR" sz="2200" b="1" dirty="0" smtClean="0"/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100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6292" y="5801297"/>
            <a:ext cx="546097" cy="546097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2389" y="5116948"/>
            <a:ext cx="697415" cy="697415"/>
          </a:xfrm>
          <a:prstGeom prst="rect">
            <a:avLst/>
          </a:prstGeom>
          <a:noFill/>
        </p:spPr>
      </p:pic>
      <p:sp>
        <p:nvSpPr>
          <p:cNvPr id="101" name="ZoneTexte 100"/>
          <p:cNvSpPr txBox="1"/>
          <p:nvPr/>
        </p:nvSpPr>
        <p:spPr>
          <a:xfrm>
            <a:off x="7942443" y="5618109"/>
            <a:ext cx="263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ChiSquareDetector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102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585601" y="6305550"/>
            <a:ext cx="398588" cy="398588"/>
          </a:xfrm>
          <a:prstGeom prst="rect">
            <a:avLst/>
          </a:prstGeom>
          <a:noFill/>
        </p:spPr>
      </p:pic>
      <p:pic>
        <p:nvPicPr>
          <p:cNvPr id="8195" name="Picture 3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64462" y="5643563"/>
            <a:ext cx="863236" cy="863236"/>
          </a:xfrm>
          <a:prstGeom prst="rect">
            <a:avLst/>
          </a:prstGeom>
          <a:noFill/>
        </p:spPr>
      </p:pic>
      <p:sp>
        <p:nvSpPr>
          <p:cNvPr id="115" name="ZoneTexte 114"/>
          <p:cNvSpPr txBox="1"/>
          <p:nvPr/>
        </p:nvSpPr>
        <p:spPr>
          <a:xfrm>
            <a:off x="5127698" y="5624513"/>
            <a:ext cx="263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Trajectoires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Performance du filtre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Probabilités modèles</a:t>
            </a:r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5272</TotalTime>
  <Words>1953</Words>
  <Application>Microsoft Office PowerPoint</Application>
  <PresentationFormat>Personnalisé</PresentationFormat>
  <Paragraphs>765</Paragraphs>
  <Slides>80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1" baseType="lpstr">
      <vt:lpstr>Office Theme</vt:lpstr>
      <vt:lpstr>Attaques d’estimateurs d’état :  Cas du filtre de Kalman</vt:lpstr>
      <vt:lpstr>Sommaire</vt:lpstr>
      <vt:lpstr>Filtrage de Kalman</vt:lpstr>
      <vt:lpstr>Estimateur d’état</vt:lpstr>
      <vt:lpstr>Étapes du filtrage</vt:lpstr>
      <vt:lpstr>Diapositive 6</vt:lpstr>
      <vt:lpstr>Étapes du filtrage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Correction</vt:lpstr>
      <vt:lpstr> Étape de Correction</vt:lpstr>
      <vt:lpstr>   Les équations</vt:lpstr>
      <vt:lpstr> Les équations</vt:lpstr>
      <vt:lpstr> Les équations</vt:lpstr>
      <vt:lpstr> Les équations</vt:lpstr>
      <vt:lpstr> Les équations</vt:lpstr>
      <vt:lpstr> Les équations</vt:lpstr>
      <vt:lpstr>   Récapitulatif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Extended Kalman Filter (EKF)</vt:lpstr>
      <vt:lpstr>Problèmes des filtres</vt:lpstr>
      <vt:lpstr>Problèmes des filtres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Implémentation Kalman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Banc d’essai et démonstration</vt:lpstr>
      <vt:lpstr>Banc d’essai et démonstration</vt:lpstr>
      <vt:lpstr>Banc d’essai et démonstration</vt:lpstr>
      <vt:lpstr>Banc d’essai et démonstration</vt:lpstr>
      <vt:lpstr>Banc d’essai et démonstration</vt:lpstr>
      <vt:lpstr>Banc d’essai et démonstration</vt:lpstr>
      <vt:lpstr>Merci pour votre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Quentin DUCASSE (CI_2020)</dc:creator>
  <cp:lastModifiedBy>Quentin DUCASSE</cp:lastModifiedBy>
  <cp:revision>290</cp:revision>
  <dcterms:created xsi:type="dcterms:W3CDTF">2019-06-11T11:53:43Z</dcterms:created>
  <dcterms:modified xsi:type="dcterms:W3CDTF">2019-08-19T13:06:55Z</dcterms:modified>
</cp:coreProperties>
</file>